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7" r:id="rId8"/>
    <p:sldId id="268" r:id="rId9"/>
    <p:sldId id="259" r:id="rId10"/>
    <p:sldId id="260" r:id="rId11"/>
    <p:sldId id="269" r:id="rId12"/>
    <p:sldId id="270" r:id="rId13"/>
    <p:sldId id="271" r:id="rId14"/>
    <p:sldId id="262" r:id="rId15"/>
    <p:sldId id="272" r:id="rId16"/>
    <p:sldId id="273" r:id="rId17"/>
    <p:sldId id="274" r:id="rId18"/>
    <p:sldId id="281" r:id="rId19"/>
    <p:sldId id="282" r:id="rId20"/>
    <p:sldId id="275" r:id="rId21"/>
    <p:sldId id="276" r:id="rId22"/>
    <p:sldId id="277" r:id="rId23"/>
    <p:sldId id="278" r:id="rId24"/>
    <p:sldId id="287" r:id="rId25"/>
    <p:sldId id="279" r:id="rId26"/>
    <p:sldId id="280" r:id="rId27"/>
    <p:sldId id="264" r:id="rId28"/>
    <p:sldId id="283" r:id="rId29"/>
    <p:sldId id="284" r:id="rId30"/>
    <p:sldId id="285" r:id="rId31"/>
    <p:sldId id="286" r:id="rId32"/>
    <p:sldId id="263" r:id="rId33"/>
    <p:sldId id="265" r:id="rId34"/>
    <p:sldId id="2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ED59D91-6B04-40AD-8778-6264618240F2}"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ED59D91-6B04-40AD-8778-6264618240F2}"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ED59D91-6B04-40AD-8778-6264618240F2}"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ED59D91-6B04-40AD-8778-6264618240F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A2DC2BD-23A6-4991-A94F-952FE9D07EE9}" type="datetimeFigureOut">
              <a:rPr lang="en-US" smtClean="0"/>
              <a:t>11/12/2015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ED59D91-6B04-40AD-8778-6264618240F2}"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A2DC2BD-23A6-4991-A94F-952FE9D07EE9}" type="datetimeFigureOut">
              <a:rPr lang="en-US" smtClean="0"/>
              <a:t>11/12/2015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ED59D91-6B04-40AD-8778-6264618240F2}"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Basic Radio Usage</a:t>
            </a:r>
            <a:endParaRPr lang="en-US" sz="6600" dirty="0"/>
          </a:p>
        </p:txBody>
      </p:sp>
      <p:sp>
        <p:nvSpPr>
          <p:cNvPr id="3" name="Subtitle 2"/>
          <p:cNvSpPr>
            <a:spLocks noGrp="1"/>
          </p:cNvSpPr>
          <p:nvPr>
            <p:ph type="subTitle" idx="1"/>
          </p:nvPr>
        </p:nvSpPr>
        <p:spPr/>
        <p:txBody>
          <a:bodyPr>
            <a:normAutofit/>
          </a:bodyPr>
          <a:lstStyle/>
          <a:p>
            <a:r>
              <a:rPr lang="en-US" sz="2800" dirty="0" smtClean="0"/>
              <a:t>AWIN Network Support</a:t>
            </a:r>
            <a:endParaRPr lang="en-US" sz="2800" dirty="0"/>
          </a:p>
        </p:txBody>
      </p:sp>
    </p:spTree>
    <p:extLst>
      <p:ext uri="{BB962C8B-B14F-4D97-AF65-F5344CB8AC3E}">
        <p14:creationId xmlns:p14="http://schemas.microsoft.com/office/powerpoint/2010/main" val="377775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Radios Important?</a:t>
            </a:r>
            <a:endParaRPr lang="en-US" dirty="0"/>
          </a:p>
        </p:txBody>
      </p:sp>
      <p:sp>
        <p:nvSpPr>
          <p:cNvPr id="3" name="Content Placeholder 2"/>
          <p:cNvSpPr>
            <a:spLocks noGrp="1"/>
          </p:cNvSpPr>
          <p:nvPr>
            <p:ph idx="1"/>
          </p:nvPr>
        </p:nvSpPr>
        <p:spPr/>
        <p:txBody>
          <a:bodyPr/>
          <a:lstStyle/>
          <a:p>
            <a:r>
              <a:rPr lang="en-US" dirty="0" smtClean="0"/>
              <a:t>Good, reliable communication save lives.</a:t>
            </a:r>
          </a:p>
          <a:p>
            <a:endParaRPr lang="en-US" dirty="0" smtClean="0"/>
          </a:p>
          <a:p>
            <a:r>
              <a:rPr lang="en-US" dirty="0" smtClean="0"/>
              <a:t>All first responders/emergency personnel have radios or access to radios, either through AWIN, through their own radio system, or another agency.</a:t>
            </a:r>
          </a:p>
          <a:p>
            <a:endParaRPr lang="en-US" dirty="0"/>
          </a:p>
          <a:p>
            <a:endParaRPr lang="en-US" dirty="0"/>
          </a:p>
        </p:txBody>
      </p:sp>
    </p:spTree>
    <p:extLst>
      <p:ext uri="{BB962C8B-B14F-4D97-AF65-F5344CB8AC3E}">
        <p14:creationId xmlns:p14="http://schemas.microsoft.com/office/powerpoint/2010/main" val="2968569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Radios Important?</a:t>
            </a:r>
          </a:p>
        </p:txBody>
      </p:sp>
      <p:sp>
        <p:nvSpPr>
          <p:cNvPr id="3" name="Content Placeholder 2"/>
          <p:cNvSpPr>
            <a:spLocks noGrp="1"/>
          </p:cNvSpPr>
          <p:nvPr>
            <p:ph idx="1"/>
          </p:nvPr>
        </p:nvSpPr>
        <p:spPr/>
        <p:txBody>
          <a:bodyPr/>
          <a:lstStyle/>
          <a:p>
            <a:r>
              <a:rPr lang="en-US" dirty="0" smtClean="0"/>
              <a:t>What about cell phones?</a:t>
            </a:r>
          </a:p>
          <a:p>
            <a:pPr lvl="1"/>
            <a:r>
              <a:rPr lang="en-US" dirty="0" smtClean="0"/>
              <a:t>Cell phones are not public safety grade (yet).</a:t>
            </a:r>
          </a:p>
          <a:p>
            <a:pPr lvl="1"/>
            <a:endParaRPr lang="en-US" dirty="0" smtClean="0"/>
          </a:p>
          <a:p>
            <a:pPr lvl="1"/>
            <a:r>
              <a:rPr lang="en-US" dirty="0" smtClean="0"/>
              <a:t>Cell phones do not have to comply to P25 or other public safety standards (yet).</a:t>
            </a:r>
          </a:p>
          <a:p>
            <a:pPr lvl="1"/>
            <a:endParaRPr lang="en-US" dirty="0"/>
          </a:p>
          <a:p>
            <a:pPr lvl="1"/>
            <a:r>
              <a:rPr lang="en-US" dirty="0" smtClean="0"/>
              <a:t>Cell phone towers tend to be the first to get congested in an emergency.  Usually due to call volume/wireless internet usage.</a:t>
            </a:r>
            <a:endParaRPr lang="en-US" dirty="0"/>
          </a:p>
        </p:txBody>
      </p:sp>
    </p:spTree>
    <p:extLst>
      <p:ext uri="{BB962C8B-B14F-4D97-AF65-F5344CB8AC3E}">
        <p14:creationId xmlns:p14="http://schemas.microsoft.com/office/powerpoint/2010/main" val="587091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Radios Important?</a:t>
            </a:r>
          </a:p>
        </p:txBody>
      </p:sp>
      <p:sp>
        <p:nvSpPr>
          <p:cNvPr id="3" name="Content Placeholder 2"/>
          <p:cNvSpPr>
            <a:spLocks noGrp="1"/>
          </p:cNvSpPr>
          <p:nvPr>
            <p:ph idx="1"/>
          </p:nvPr>
        </p:nvSpPr>
        <p:spPr/>
        <p:txBody>
          <a:bodyPr>
            <a:normAutofit lnSpcReduction="10000"/>
          </a:bodyPr>
          <a:lstStyle/>
          <a:p>
            <a:r>
              <a:rPr lang="en-US" dirty="0" smtClean="0"/>
              <a:t>What about cell phones?</a:t>
            </a:r>
          </a:p>
          <a:p>
            <a:pPr lvl="1"/>
            <a:r>
              <a:rPr lang="en-US" dirty="0" smtClean="0"/>
              <a:t>A call to another person on a cell phone does not broadcast to multiple individuals.</a:t>
            </a:r>
          </a:p>
          <a:p>
            <a:pPr lvl="1"/>
            <a:endParaRPr lang="en-US" dirty="0"/>
          </a:p>
          <a:p>
            <a:pPr lvl="1"/>
            <a:r>
              <a:rPr lang="en-US" dirty="0" smtClean="0"/>
              <a:t>Calls to 911 on a cell phone might not reach your local 911 center.  They could roll-over to another county, jurisdiction, or (if you are near the state border) another state.</a:t>
            </a:r>
          </a:p>
          <a:p>
            <a:pPr lvl="1"/>
            <a:endParaRPr lang="en-US" dirty="0"/>
          </a:p>
          <a:p>
            <a:pPr lvl="1"/>
            <a:r>
              <a:rPr lang="en-US" dirty="0" smtClean="0"/>
              <a:t>Emergency calls on cell phones do not have priority on cell networks (yet).</a:t>
            </a:r>
            <a:endParaRPr lang="en-US" dirty="0"/>
          </a:p>
        </p:txBody>
      </p:sp>
    </p:spTree>
    <p:extLst>
      <p:ext uri="{BB962C8B-B14F-4D97-AF65-F5344CB8AC3E}">
        <p14:creationId xmlns:p14="http://schemas.microsoft.com/office/powerpoint/2010/main" val="329180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Radio</a:t>
            </a:r>
          </a:p>
          <a:p>
            <a:r>
              <a:rPr lang="en-US" dirty="0" smtClean="0"/>
              <a:t>Radio ID/AWIN ID</a:t>
            </a:r>
          </a:p>
          <a:p>
            <a:r>
              <a:rPr lang="en-US" dirty="0" smtClean="0"/>
              <a:t>Radio Alias</a:t>
            </a:r>
          </a:p>
          <a:p>
            <a:r>
              <a:rPr lang="en-US" dirty="0" smtClean="0"/>
              <a:t>Tower</a:t>
            </a:r>
          </a:p>
          <a:p>
            <a:r>
              <a:rPr lang="en-US" dirty="0" smtClean="0"/>
              <a:t>Coverage/Coverage Area</a:t>
            </a:r>
          </a:p>
          <a:p>
            <a:r>
              <a:rPr lang="en-US" dirty="0" smtClean="0"/>
              <a:t>Talk Group</a:t>
            </a:r>
          </a:p>
          <a:p>
            <a:r>
              <a:rPr lang="en-US" dirty="0" smtClean="0"/>
              <a:t>Mutual Aid Channel (MAC)</a:t>
            </a:r>
          </a:p>
          <a:p>
            <a:r>
              <a:rPr lang="en-US" dirty="0" smtClean="0"/>
              <a:t>Talk Group Dragging</a:t>
            </a:r>
          </a:p>
          <a:p>
            <a:r>
              <a:rPr lang="en-US" dirty="0"/>
              <a:t>Push to Talk (PTT)</a:t>
            </a:r>
          </a:p>
          <a:p>
            <a:r>
              <a:rPr lang="en-US" dirty="0" smtClean="0"/>
              <a:t>Wide Area Trunking/Trunking</a:t>
            </a:r>
          </a:p>
          <a:p>
            <a:endParaRPr lang="en-US" dirty="0" smtClean="0"/>
          </a:p>
          <a:p>
            <a:endParaRPr lang="en-US" dirty="0" smtClean="0"/>
          </a:p>
          <a:p>
            <a:endParaRPr lang="en-US" dirty="0"/>
          </a:p>
        </p:txBody>
      </p:sp>
    </p:spTree>
    <p:extLst>
      <p:ext uri="{BB962C8B-B14F-4D97-AF65-F5344CB8AC3E}">
        <p14:creationId xmlns:p14="http://schemas.microsoft.com/office/powerpoint/2010/main" val="38601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Radio</a:t>
            </a:r>
          </a:p>
          <a:p>
            <a:pPr lvl="1"/>
            <a:r>
              <a:rPr lang="en-US" dirty="0" smtClean="0"/>
              <a:t>The device assigned to you from your department that is used for emergency communications.</a:t>
            </a:r>
          </a:p>
          <a:p>
            <a:pPr lvl="1"/>
            <a:r>
              <a:rPr lang="en-US" dirty="0" smtClean="0"/>
              <a:t>Can be:</a:t>
            </a:r>
          </a:p>
          <a:p>
            <a:pPr lvl="2"/>
            <a:r>
              <a:rPr lang="en-US" dirty="0" smtClean="0"/>
              <a:t>Handheld/Portable</a:t>
            </a:r>
          </a:p>
          <a:p>
            <a:pPr lvl="2"/>
            <a:r>
              <a:rPr lang="en-US" dirty="0" smtClean="0"/>
              <a:t>Mobile</a:t>
            </a:r>
          </a:p>
          <a:p>
            <a:pPr lvl="2"/>
            <a:r>
              <a:rPr lang="en-US" dirty="0" smtClean="0"/>
              <a:t>Base Station/Console</a:t>
            </a:r>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normAutofit/>
          </a:bodyPr>
          <a:lstStyle/>
          <a:p>
            <a:r>
              <a:rPr lang="en-US" dirty="0" smtClean="0"/>
              <a:t>Radio ID/AWIN ID</a:t>
            </a:r>
          </a:p>
          <a:p>
            <a:pPr lvl="1"/>
            <a:r>
              <a:rPr lang="en-US" dirty="0" smtClean="0"/>
              <a:t>Unique ID (usually 7 digits) that allows your radio to be on AWIN.</a:t>
            </a:r>
          </a:p>
          <a:p>
            <a:pPr lvl="1"/>
            <a:r>
              <a:rPr lang="en-US" dirty="0" smtClean="0"/>
              <a:t>These have to be approved and applied for through AWIN.</a:t>
            </a:r>
          </a:p>
          <a:p>
            <a:pPr lvl="1"/>
            <a:r>
              <a:rPr lang="en-US" dirty="0" smtClean="0"/>
              <a:t>Each radio must have a unique ID – Duplicate IDs are not allowed and can hurt communications.</a:t>
            </a:r>
          </a:p>
          <a:p>
            <a:endParaRPr lang="en-US" dirty="0" smtClean="0"/>
          </a:p>
          <a:p>
            <a:endParaRPr lang="en-US" dirty="0" smtClean="0"/>
          </a:p>
          <a:p>
            <a:endParaRPr lang="en-US" dirty="0"/>
          </a:p>
        </p:txBody>
      </p:sp>
    </p:spTree>
    <p:extLst>
      <p:ext uri="{BB962C8B-B14F-4D97-AF65-F5344CB8AC3E}">
        <p14:creationId xmlns:p14="http://schemas.microsoft.com/office/powerpoint/2010/main" val="264672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normAutofit lnSpcReduction="10000"/>
          </a:bodyPr>
          <a:lstStyle/>
          <a:p>
            <a:r>
              <a:rPr lang="en-US" dirty="0" smtClean="0"/>
              <a:t>Radio Alias</a:t>
            </a:r>
          </a:p>
          <a:p>
            <a:pPr lvl="1"/>
            <a:r>
              <a:rPr lang="en-US" dirty="0" smtClean="0"/>
              <a:t>This is what you want your radio to show when you make a call on it.</a:t>
            </a:r>
          </a:p>
          <a:p>
            <a:pPr lvl="1"/>
            <a:r>
              <a:rPr lang="en-US" dirty="0" smtClean="0"/>
              <a:t>Examples are:</a:t>
            </a:r>
          </a:p>
          <a:p>
            <a:pPr lvl="2"/>
            <a:r>
              <a:rPr lang="en-US" dirty="0" smtClean="0"/>
              <a:t>SALI S 202m</a:t>
            </a:r>
          </a:p>
          <a:p>
            <a:pPr lvl="3"/>
            <a:r>
              <a:rPr lang="en-US" dirty="0" smtClean="0"/>
              <a:t>Means – Saline County Sheriff’s Office Car# 202 (Mobile Radio)</a:t>
            </a:r>
          </a:p>
          <a:p>
            <a:pPr lvl="2"/>
            <a:r>
              <a:rPr lang="en-US" dirty="0" smtClean="0"/>
              <a:t>SALI S 15p</a:t>
            </a:r>
          </a:p>
          <a:p>
            <a:pPr lvl="3"/>
            <a:r>
              <a:rPr lang="en-US" dirty="0" smtClean="0"/>
              <a:t>Means – Saline County Sheriff’s Office Radio# 15 (Portable)</a:t>
            </a:r>
          </a:p>
          <a:p>
            <a:pPr lvl="2"/>
            <a:r>
              <a:rPr lang="en-US" dirty="0" smtClean="0"/>
              <a:t>PULA E 1p</a:t>
            </a:r>
          </a:p>
          <a:p>
            <a:pPr lvl="3"/>
            <a:r>
              <a:rPr lang="en-US" dirty="0" smtClean="0"/>
              <a:t>Means – Pulaski County Office Of Emergency Management Radio# 1 (Portable)</a:t>
            </a:r>
          </a:p>
          <a:p>
            <a:endParaRPr lang="en-US" dirty="0" smtClean="0"/>
          </a:p>
          <a:p>
            <a:endParaRPr lang="en-US" dirty="0"/>
          </a:p>
        </p:txBody>
      </p:sp>
    </p:spTree>
    <p:extLst>
      <p:ext uri="{BB962C8B-B14F-4D97-AF65-F5344CB8AC3E}">
        <p14:creationId xmlns:p14="http://schemas.microsoft.com/office/powerpoint/2010/main" val="264672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normAutofit lnSpcReduction="10000"/>
          </a:bodyPr>
          <a:lstStyle/>
          <a:p>
            <a:r>
              <a:rPr lang="en-US" dirty="0" smtClean="0"/>
              <a:t>Tower</a:t>
            </a:r>
          </a:p>
          <a:p>
            <a:pPr lvl="1"/>
            <a:r>
              <a:rPr lang="en-US" dirty="0" smtClean="0"/>
              <a:t>The physical location where the signal your radio receives is broadcast from.</a:t>
            </a:r>
          </a:p>
          <a:p>
            <a:pPr lvl="1"/>
            <a:r>
              <a:rPr lang="en-US" dirty="0" smtClean="0"/>
              <a:t>Each tower has 3 identifiers on it.</a:t>
            </a:r>
          </a:p>
          <a:p>
            <a:pPr lvl="2"/>
            <a:r>
              <a:rPr lang="en-US" dirty="0" smtClean="0"/>
              <a:t>A name (I.E. Roosevelt, White Oak, Lonoke)</a:t>
            </a:r>
          </a:p>
          <a:p>
            <a:pPr lvl="2"/>
            <a:endParaRPr lang="en-US" dirty="0" smtClean="0"/>
          </a:p>
          <a:p>
            <a:pPr lvl="2"/>
            <a:r>
              <a:rPr lang="en-US" dirty="0" smtClean="0"/>
              <a:t>A Site Identifier (I.E.  A-02, H-03,  A-10)</a:t>
            </a:r>
          </a:p>
          <a:p>
            <a:pPr lvl="2"/>
            <a:endParaRPr lang="en-US" dirty="0" smtClean="0"/>
          </a:p>
          <a:p>
            <a:pPr lvl="2"/>
            <a:r>
              <a:rPr lang="en-US" dirty="0" smtClean="0"/>
              <a:t>A Tower Number (I.E. 5, 28, 61)</a:t>
            </a:r>
          </a:p>
          <a:p>
            <a:pPr lvl="3"/>
            <a:r>
              <a:rPr lang="en-US" dirty="0" smtClean="0"/>
              <a:t>This is what will show up in your radio to tell you what site you are connected to.</a:t>
            </a:r>
          </a:p>
          <a:p>
            <a:endParaRPr lang="en-US" dirty="0" smtClean="0"/>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Coverage/Coverage Area</a:t>
            </a:r>
          </a:p>
          <a:p>
            <a:pPr lvl="1"/>
            <a:r>
              <a:rPr lang="en-US" dirty="0" smtClean="0"/>
              <a:t>The area that the tower is capable of broadcasting to.</a:t>
            </a:r>
          </a:p>
          <a:p>
            <a:pPr lvl="1"/>
            <a:r>
              <a:rPr lang="en-US" dirty="0" smtClean="0"/>
              <a:t>This can be reduced due to:</a:t>
            </a:r>
          </a:p>
          <a:p>
            <a:pPr lvl="2"/>
            <a:r>
              <a:rPr lang="en-US" dirty="0" smtClean="0"/>
              <a:t>Issues at the tower site</a:t>
            </a:r>
          </a:p>
          <a:p>
            <a:pPr lvl="2"/>
            <a:r>
              <a:rPr lang="en-US" dirty="0" smtClean="0"/>
              <a:t>Scheduled outages (Preventative Maintenance)</a:t>
            </a:r>
          </a:p>
          <a:p>
            <a:pPr lvl="2"/>
            <a:r>
              <a:rPr lang="en-US" dirty="0" smtClean="0"/>
              <a:t>Bad antenna on the radio</a:t>
            </a:r>
          </a:p>
          <a:p>
            <a:pPr lvl="2"/>
            <a:r>
              <a:rPr lang="en-US" dirty="0" smtClean="0"/>
              <a:t>Radio is placed/being used in a bad location</a:t>
            </a:r>
          </a:p>
          <a:p>
            <a:pPr lvl="2"/>
            <a:r>
              <a:rPr lang="en-US" dirty="0" smtClean="0"/>
              <a:t>Terrain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Talk Group</a:t>
            </a:r>
          </a:p>
          <a:p>
            <a:pPr lvl="1"/>
            <a:r>
              <a:rPr lang="en-US" dirty="0" smtClean="0"/>
              <a:t>Usually, and incorrectly, called a channel.</a:t>
            </a:r>
          </a:p>
          <a:p>
            <a:pPr lvl="1"/>
            <a:endParaRPr lang="en-US" dirty="0" smtClean="0"/>
          </a:p>
          <a:p>
            <a:pPr lvl="1"/>
            <a:r>
              <a:rPr lang="en-US" dirty="0" smtClean="0"/>
              <a:t>Allows you to talk to others on the same group as yourself.</a:t>
            </a:r>
          </a:p>
          <a:p>
            <a:pPr lvl="1"/>
            <a:endParaRPr lang="en-US" dirty="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AWIN?</a:t>
            </a:r>
          </a:p>
          <a:p>
            <a:r>
              <a:rPr lang="en-US" dirty="0" smtClean="0"/>
              <a:t>What is P25?</a:t>
            </a:r>
          </a:p>
          <a:p>
            <a:r>
              <a:rPr lang="en-US" dirty="0" smtClean="0"/>
              <a:t>What are Radios?</a:t>
            </a:r>
          </a:p>
          <a:p>
            <a:r>
              <a:rPr lang="en-US" dirty="0" smtClean="0"/>
              <a:t>Why are Radios Important?</a:t>
            </a:r>
          </a:p>
          <a:p>
            <a:r>
              <a:rPr lang="en-US" dirty="0" smtClean="0"/>
              <a:t>Basic Radio Terminology</a:t>
            </a:r>
          </a:p>
          <a:p>
            <a:r>
              <a:rPr lang="en-US" dirty="0"/>
              <a:t>Radio </a:t>
            </a:r>
            <a:r>
              <a:rPr lang="en-US" dirty="0" smtClean="0"/>
              <a:t>Etiquette</a:t>
            </a:r>
          </a:p>
          <a:p>
            <a:r>
              <a:rPr lang="en-US" dirty="0" smtClean="0"/>
              <a:t>How to Use a Radio (Handheld/Portable)</a:t>
            </a:r>
          </a:p>
          <a:p>
            <a:r>
              <a:rPr lang="en-US" dirty="0" smtClean="0"/>
              <a:t>Hands-On</a:t>
            </a:r>
          </a:p>
          <a:p>
            <a:r>
              <a:rPr lang="en-US" dirty="0" smtClean="0"/>
              <a:t>Questions</a:t>
            </a:r>
          </a:p>
          <a:p>
            <a:endParaRPr lang="en-US" dirty="0" smtClean="0"/>
          </a:p>
        </p:txBody>
      </p:sp>
    </p:spTree>
    <p:extLst>
      <p:ext uri="{BB962C8B-B14F-4D97-AF65-F5344CB8AC3E}">
        <p14:creationId xmlns:p14="http://schemas.microsoft.com/office/powerpoint/2010/main" val="424930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Mutual Aid Channel (MAC)</a:t>
            </a:r>
          </a:p>
          <a:p>
            <a:pPr lvl="1"/>
            <a:r>
              <a:rPr lang="en-US" dirty="0" smtClean="0"/>
              <a:t>A Talk Group that is state-wide for events and/or emergencies.</a:t>
            </a:r>
          </a:p>
          <a:p>
            <a:pPr lvl="1"/>
            <a:r>
              <a:rPr lang="en-US" dirty="0" smtClean="0"/>
              <a:t>Given out and assigned through Arkansas Department of Emergency Management (ADEM). 24 </a:t>
            </a:r>
            <a:r>
              <a:rPr lang="en-US" dirty="0" err="1" smtClean="0"/>
              <a:t>Hr</a:t>
            </a:r>
            <a:r>
              <a:rPr lang="en-US" dirty="0" smtClean="0"/>
              <a:t> Number – 501-683-6700</a:t>
            </a:r>
          </a:p>
          <a:p>
            <a:pPr lvl="1"/>
            <a:r>
              <a:rPr lang="en-US" dirty="0" smtClean="0"/>
              <a:t>Each and Every Radio on AWIN has access to these via the Command &amp; Control Template or the ASUG Template.</a:t>
            </a:r>
          </a:p>
          <a:p>
            <a:endParaRPr lang="en-US" dirty="0" smtClean="0"/>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normAutofit lnSpcReduction="10000"/>
          </a:bodyPr>
          <a:lstStyle/>
          <a:p>
            <a:r>
              <a:rPr lang="en-US" dirty="0" smtClean="0"/>
              <a:t>Talk Group Dragging</a:t>
            </a:r>
          </a:p>
          <a:p>
            <a:pPr lvl="1"/>
            <a:r>
              <a:rPr lang="en-US" dirty="0" smtClean="0"/>
              <a:t>Dragging is when a talk group is being used across the </a:t>
            </a:r>
            <a:r>
              <a:rPr lang="en-US" dirty="0" smtClean="0"/>
              <a:t>radio system and </a:t>
            </a:r>
            <a:r>
              <a:rPr lang="en-US" dirty="0" smtClean="0"/>
              <a:t>is not part of the incident/area they are listening in to.</a:t>
            </a:r>
          </a:p>
          <a:p>
            <a:pPr lvl="1"/>
            <a:r>
              <a:rPr lang="en-US" dirty="0" smtClean="0"/>
              <a:t>A trunked (AWIN) radio system can not tell when a radio is just listening – It assumes all affiliated radios are equally important and needs the recourses.</a:t>
            </a:r>
          </a:p>
          <a:p>
            <a:pPr lvl="1"/>
            <a:r>
              <a:rPr lang="en-US" dirty="0" smtClean="0"/>
              <a:t>This “just listening” will use up resources at each tower it crosses to get the message/PTT to you.</a:t>
            </a:r>
          </a:p>
          <a:p>
            <a:endParaRPr lang="en-US" dirty="0" smtClean="0"/>
          </a:p>
          <a:p>
            <a:endParaRPr lang="en-US" dirty="0"/>
          </a:p>
        </p:txBody>
      </p:sp>
    </p:spTree>
    <p:extLst>
      <p:ext uri="{BB962C8B-B14F-4D97-AF65-F5344CB8AC3E}">
        <p14:creationId xmlns:p14="http://schemas.microsoft.com/office/powerpoint/2010/main" val="360777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Push </a:t>
            </a:r>
            <a:r>
              <a:rPr lang="en-US" dirty="0"/>
              <a:t>to Talk (PTT</a:t>
            </a:r>
            <a:r>
              <a:rPr lang="en-US" dirty="0" smtClean="0"/>
              <a:t>)</a:t>
            </a:r>
          </a:p>
          <a:p>
            <a:pPr lvl="1"/>
            <a:r>
              <a:rPr lang="en-US" dirty="0" smtClean="0"/>
              <a:t>Dual Meanings</a:t>
            </a:r>
          </a:p>
          <a:p>
            <a:pPr lvl="2"/>
            <a:r>
              <a:rPr lang="en-US" dirty="0" smtClean="0"/>
              <a:t>1) Generally the largest physical button on the side of the radio that allows you to talk to others via the radio.</a:t>
            </a:r>
          </a:p>
          <a:p>
            <a:pPr lvl="2"/>
            <a:r>
              <a:rPr lang="en-US" dirty="0" smtClean="0"/>
              <a:t>2) It is also the term used to determine usage on AWIN – by how many times you used the radio and how long.</a:t>
            </a:r>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Radio Terminology</a:t>
            </a:r>
            <a:endParaRPr lang="en-US" dirty="0"/>
          </a:p>
        </p:txBody>
      </p:sp>
      <p:sp>
        <p:nvSpPr>
          <p:cNvPr id="3" name="Content Placeholder 2"/>
          <p:cNvSpPr>
            <a:spLocks noGrp="1"/>
          </p:cNvSpPr>
          <p:nvPr>
            <p:ph idx="1"/>
          </p:nvPr>
        </p:nvSpPr>
        <p:spPr/>
        <p:txBody>
          <a:bodyPr/>
          <a:lstStyle/>
          <a:p>
            <a:r>
              <a:rPr lang="en-US" dirty="0" smtClean="0"/>
              <a:t>Wide Area Trunking/Trunking</a:t>
            </a:r>
          </a:p>
          <a:p>
            <a:pPr lvl="1"/>
            <a:r>
              <a:rPr lang="en-US" dirty="0" smtClean="0"/>
              <a:t>Wide Area Trunking means that your local AWIN tower is able to allow your radio to talk to other radios in the state that are not on the same AWIN tower.</a:t>
            </a:r>
          </a:p>
          <a:p>
            <a:pPr lvl="1"/>
            <a:r>
              <a:rPr lang="en-US" dirty="0" smtClean="0"/>
              <a:t>If your radio says Trunking or Out of Wide Area – this means that your radio will only talk to radios that are on the same tower as you.</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968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Etiquette </a:t>
            </a:r>
            <a:endParaRPr lang="en-US" dirty="0"/>
          </a:p>
        </p:txBody>
      </p:sp>
      <p:sp>
        <p:nvSpPr>
          <p:cNvPr id="3" name="Content Placeholder 2"/>
          <p:cNvSpPr>
            <a:spLocks noGrp="1"/>
          </p:cNvSpPr>
          <p:nvPr>
            <p:ph idx="1"/>
          </p:nvPr>
        </p:nvSpPr>
        <p:spPr/>
        <p:txBody>
          <a:bodyPr/>
          <a:lstStyle/>
          <a:p>
            <a:r>
              <a:rPr lang="en-US" dirty="0" smtClean="0"/>
              <a:t>The International Radio language is English.</a:t>
            </a:r>
          </a:p>
          <a:p>
            <a:pPr lvl="1"/>
            <a:r>
              <a:rPr lang="en-US" dirty="0" smtClean="0"/>
              <a:t>Unless you </a:t>
            </a:r>
            <a:r>
              <a:rPr lang="en-US" smtClean="0"/>
              <a:t>are licensed </a:t>
            </a:r>
            <a:r>
              <a:rPr lang="en-US" dirty="0" smtClean="0"/>
              <a:t>to speak in other languages.</a:t>
            </a:r>
          </a:p>
          <a:p>
            <a:endParaRPr lang="en-US" dirty="0" smtClean="0"/>
          </a:p>
          <a:p>
            <a:r>
              <a:rPr lang="en-US" dirty="0" smtClean="0"/>
              <a:t>You cannot speak and listen at the same time.</a:t>
            </a:r>
          </a:p>
          <a:p>
            <a:pPr lvl="1"/>
            <a:r>
              <a:rPr lang="en-US" dirty="0" smtClean="0"/>
              <a:t>Do not hold the PTT button down unless you are planning to talk</a:t>
            </a:r>
          </a:p>
          <a:p>
            <a:endParaRPr lang="en-US" dirty="0"/>
          </a:p>
        </p:txBody>
      </p:sp>
    </p:spTree>
    <p:extLst>
      <p:ext uri="{BB962C8B-B14F-4D97-AF65-F5344CB8AC3E}">
        <p14:creationId xmlns:p14="http://schemas.microsoft.com/office/powerpoint/2010/main" val="58709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Etiquette </a:t>
            </a:r>
            <a:endParaRPr lang="en-US" dirty="0"/>
          </a:p>
        </p:txBody>
      </p:sp>
      <p:sp>
        <p:nvSpPr>
          <p:cNvPr id="3" name="Content Placeholder 2"/>
          <p:cNvSpPr>
            <a:spLocks noGrp="1"/>
          </p:cNvSpPr>
          <p:nvPr>
            <p:ph idx="1"/>
          </p:nvPr>
        </p:nvSpPr>
        <p:spPr/>
        <p:txBody>
          <a:bodyPr/>
          <a:lstStyle/>
          <a:p>
            <a:r>
              <a:rPr lang="en-US" dirty="0" smtClean="0"/>
              <a:t>Do not interrupt</a:t>
            </a:r>
          </a:p>
          <a:p>
            <a:pPr lvl="1"/>
            <a:r>
              <a:rPr lang="en-US" dirty="0" smtClean="0"/>
              <a:t>Unless it is an emergency</a:t>
            </a:r>
          </a:p>
          <a:p>
            <a:endParaRPr lang="en-US" dirty="0" smtClean="0"/>
          </a:p>
          <a:p>
            <a:r>
              <a:rPr lang="en-US" dirty="0" smtClean="0"/>
              <a:t>Do not respond if you are not sure the call is for you.</a:t>
            </a:r>
          </a:p>
          <a:p>
            <a:endParaRPr lang="en-US" dirty="0"/>
          </a:p>
        </p:txBody>
      </p:sp>
    </p:spTree>
    <p:extLst>
      <p:ext uri="{BB962C8B-B14F-4D97-AF65-F5344CB8AC3E}">
        <p14:creationId xmlns:p14="http://schemas.microsoft.com/office/powerpoint/2010/main" val="373013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Etiquette </a:t>
            </a:r>
            <a:endParaRPr lang="en-US" dirty="0"/>
          </a:p>
        </p:txBody>
      </p:sp>
      <p:sp>
        <p:nvSpPr>
          <p:cNvPr id="3" name="Content Placeholder 2"/>
          <p:cNvSpPr>
            <a:spLocks noGrp="1"/>
          </p:cNvSpPr>
          <p:nvPr>
            <p:ph idx="1"/>
          </p:nvPr>
        </p:nvSpPr>
        <p:spPr/>
        <p:txBody>
          <a:bodyPr>
            <a:normAutofit lnSpcReduction="10000"/>
          </a:bodyPr>
          <a:lstStyle/>
          <a:p>
            <a:r>
              <a:rPr lang="en-US" dirty="0" smtClean="0"/>
              <a:t>Never transmit sensitive, confidential, financial, or military information.</a:t>
            </a:r>
          </a:p>
          <a:p>
            <a:pPr lvl="1"/>
            <a:r>
              <a:rPr lang="en-US" dirty="0" smtClean="0"/>
              <a:t>Unless the transmission is secure.  If you are unsure – always assume that it is not secure.</a:t>
            </a:r>
          </a:p>
          <a:p>
            <a:endParaRPr lang="en-US" dirty="0" smtClean="0"/>
          </a:p>
          <a:p>
            <a:r>
              <a:rPr lang="en-US" dirty="0" smtClean="0"/>
              <a:t>Perform radio checks to ensure your radio is in good working condition.</a:t>
            </a:r>
          </a:p>
          <a:p>
            <a:pPr lvl="1"/>
            <a:r>
              <a:rPr lang="en-US" dirty="0" smtClean="0"/>
              <a:t>Do these typically once a month – Should only take one call and last for around 5 - 8 seconds.</a:t>
            </a:r>
            <a:endParaRPr lang="en-US" dirty="0"/>
          </a:p>
        </p:txBody>
      </p:sp>
    </p:spTree>
    <p:extLst>
      <p:ext uri="{BB962C8B-B14F-4D97-AF65-F5344CB8AC3E}">
        <p14:creationId xmlns:p14="http://schemas.microsoft.com/office/powerpoint/2010/main" val="145336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Etiquette </a:t>
            </a:r>
            <a:endParaRPr lang="en-US" dirty="0"/>
          </a:p>
        </p:txBody>
      </p:sp>
      <p:sp>
        <p:nvSpPr>
          <p:cNvPr id="3" name="Content Placeholder 2"/>
          <p:cNvSpPr>
            <a:spLocks noGrp="1"/>
          </p:cNvSpPr>
          <p:nvPr>
            <p:ph idx="1"/>
          </p:nvPr>
        </p:nvSpPr>
        <p:spPr/>
        <p:txBody>
          <a:bodyPr>
            <a:normAutofit lnSpcReduction="10000"/>
          </a:bodyPr>
          <a:lstStyle/>
          <a:p>
            <a:r>
              <a:rPr lang="en-US" dirty="0" smtClean="0"/>
              <a:t>Memorize locations and aliases of persons that you communicate with regularly. </a:t>
            </a:r>
          </a:p>
          <a:p>
            <a:endParaRPr lang="en-US" dirty="0" smtClean="0"/>
          </a:p>
          <a:p>
            <a:r>
              <a:rPr lang="en-US" dirty="0" smtClean="0"/>
              <a:t>Think before you speak.</a:t>
            </a:r>
          </a:p>
          <a:p>
            <a:pPr lvl="1"/>
            <a:r>
              <a:rPr lang="en-US" dirty="0" smtClean="0"/>
              <a:t>Do not say inappropriate things – you do not know who is listening or recording what is being said.</a:t>
            </a:r>
          </a:p>
          <a:p>
            <a:pPr lvl="1"/>
            <a:r>
              <a:rPr lang="en-US" dirty="0" smtClean="0"/>
              <a:t>Do speak clearly and stray away from abbreviations unless they are industry standard ones.</a:t>
            </a:r>
            <a:endParaRPr lang="en-US" dirty="0"/>
          </a:p>
        </p:txBody>
      </p:sp>
    </p:spTree>
    <p:extLst>
      <p:ext uri="{BB962C8B-B14F-4D97-AF65-F5344CB8AC3E}">
        <p14:creationId xmlns:p14="http://schemas.microsoft.com/office/powerpoint/2010/main" val="247416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Etiquette </a:t>
            </a:r>
            <a:endParaRPr lang="en-US" dirty="0"/>
          </a:p>
        </p:txBody>
      </p:sp>
      <p:sp>
        <p:nvSpPr>
          <p:cNvPr id="3" name="Content Placeholder 2"/>
          <p:cNvSpPr>
            <a:spLocks noGrp="1"/>
          </p:cNvSpPr>
          <p:nvPr>
            <p:ph idx="1"/>
          </p:nvPr>
        </p:nvSpPr>
        <p:spPr/>
        <p:txBody>
          <a:bodyPr>
            <a:normAutofit/>
          </a:bodyPr>
          <a:lstStyle/>
          <a:p>
            <a:r>
              <a:rPr lang="en-US" dirty="0" smtClean="0"/>
              <a:t>Know the 4 Golden Rules of Radio Communication:</a:t>
            </a:r>
          </a:p>
          <a:p>
            <a:pPr lvl="1"/>
            <a:r>
              <a:rPr lang="en-US" dirty="0" smtClean="0"/>
              <a:t>1 – Clarity</a:t>
            </a:r>
          </a:p>
          <a:p>
            <a:pPr lvl="1"/>
            <a:r>
              <a:rPr lang="en-US" dirty="0" smtClean="0"/>
              <a:t>2 – Simplicity</a:t>
            </a:r>
          </a:p>
          <a:p>
            <a:pPr lvl="1"/>
            <a:r>
              <a:rPr lang="en-US" dirty="0" smtClean="0"/>
              <a:t>3 – Brevity</a:t>
            </a:r>
          </a:p>
          <a:p>
            <a:pPr lvl="1"/>
            <a:r>
              <a:rPr lang="en-US" dirty="0" smtClean="0"/>
              <a:t>4 – Security </a:t>
            </a:r>
            <a:endParaRPr lang="en-US" dirty="0"/>
          </a:p>
        </p:txBody>
      </p:sp>
    </p:spTree>
    <p:extLst>
      <p:ext uri="{BB962C8B-B14F-4D97-AF65-F5344CB8AC3E}">
        <p14:creationId xmlns:p14="http://schemas.microsoft.com/office/powerpoint/2010/main" val="32740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Radio (Handheld)</a:t>
            </a:r>
            <a:endParaRPr lang="en-US" dirty="0"/>
          </a:p>
        </p:txBody>
      </p:sp>
      <p:sp>
        <p:nvSpPr>
          <p:cNvPr id="3" name="Content Placeholder 2"/>
          <p:cNvSpPr>
            <a:spLocks noGrp="1"/>
          </p:cNvSpPr>
          <p:nvPr>
            <p:ph idx="1"/>
          </p:nvPr>
        </p:nvSpPr>
        <p:spPr>
          <a:xfrm>
            <a:off x="2743200" y="2819400"/>
            <a:ext cx="7498080" cy="4800600"/>
          </a:xfrm>
        </p:spPr>
        <p:txBody>
          <a:bodyPr/>
          <a:lstStyle/>
          <a:p>
            <a:r>
              <a:rPr lang="en-US" dirty="0" smtClean="0"/>
              <a:t>Live Demonstration</a:t>
            </a:r>
          </a:p>
          <a:p>
            <a:pPr lvl="1"/>
            <a:endParaRPr lang="en-US" dirty="0"/>
          </a:p>
        </p:txBody>
      </p:sp>
    </p:spTree>
    <p:extLst>
      <p:ext uri="{BB962C8B-B14F-4D97-AF65-F5344CB8AC3E}">
        <p14:creationId xmlns:p14="http://schemas.microsoft.com/office/powerpoint/2010/main" val="58709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AWIN?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946043"/>
            <a:ext cx="6489033" cy="51155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095841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 On</a:t>
            </a:r>
            <a:endParaRPr lang="en-US" dirty="0"/>
          </a:p>
        </p:txBody>
      </p:sp>
      <p:pic>
        <p:nvPicPr>
          <p:cNvPr id="1026" name="Picture 2" descr="C:\Users\adballard\AppData\Local\Microsoft\Windows\Temporary Internet Files\Content.IE5\LD6A596Y\16222-illustration-of-green-hand-prints-pv[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100" y="1597512"/>
            <a:ext cx="7499350" cy="450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9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C:\Users\adballard\AppData\Local\Microsoft\Windows\Temporary Internet Files\Content.IE5\HPNCYF0T\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3983" y="1371599"/>
            <a:ext cx="5348288" cy="570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9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AWIN?</a:t>
            </a:r>
            <a:endParaRPr lang="en-US" dirty="0"/>
          </a:p>
        </p:txBody>
      </p:sp>
      <p:sp>
        <p:nvSpPr>
          <p:cNvPr id="3" name="Content Placeholder 2"/>
          <p:cNvSpPr>
            <a:spLocks noGrp="1"/>
          </p:cNvSpPr>
          <p:nvPr>
            <p:ph idx="1"/>
          </p:nvPr>
        </p:nvSpPr>
        <p:spPr/>
        <p:txBody>
          <a:bodyPr/>
          <a:lstStyle/>
          <a:p>
            <a:r>
              <a:rPr lang="en-US" dirty="0" smtClean="0"/>
              <a:t>The statewide, multiple site, digital 700/800 MHz trunked communications system using the P25 Standard.</a:t>
            </a:r>
          </a:p>
          <a:p>
            <a:endParaRPr lang="en-US" dirty="0" smtClean="0"/>
          </a:p>
          <a:p>
            <a:r>
              <a:rPr lang="en-US" dirty="0" smtClean="0"/>
              <a:t>AWIN provides statewide operations, within the coverage area of the system for public service entities.</a:t>
            </a:r>
            <a:endParaRPr lang="en-US" dirty="0"/>
          </a:p>
        </p:txBody>
      </p:sp>
    </p:spTree>
    <p:extLst>
      <p:ext uri="{BB962C8B-B14F-4D97-AF65-F5344CB8AC3E}">
        <p14:creationId xmlns:p14="http://schemas.microsoft.com/office/powerpoint/2010/main" val="31930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AWIN?</a:t>
            </a:r>
            <a:endParaRPr lang="en-US" dirty="0"/>
          </a:p>
        </p:txBody>
      </p:sp>
      <p:sp>
        <p:nvSpPr>
          <p:cNvPr id="3" name="Content Placeholder 2"/>
          <p:cNvSpPr>
            <a:spLocks noGrp="1"/>
          </p:cNvSpPr>
          <p:nvPr>
            <p:ph idx="1"/>
          </p:nvPr>
        </p:nvSpPr>
        <p:spPr/>
        <p:txBody>
          <a:bodyPr/>
          <a:lstStyle/>
          <a:p>
            <a:r>
              <a:rPr lang="en-US" dirty="0" smtClean="0"/>
              <a:t>AWIN provides a reliable, statewide means of communication for the state’s first responders.  The AWIN system consists of over 100 tower sites and over 27,000 authorized radios.</a:t>
            </a:r>
          </a:p>
          <a:p>
            <a:endParaRPr lang="en-US" dirty="0"/>
          </a:p>
          <a:p>
            <a:r>
              <a:rPr lang="en-US" dirty="0" smtClean="0"/>
              <a:t>AWIN is monitored 24/7/365 to ensure that it is available whenever the first responder needs it.</a:t>
            </a:r>
            <a:endParaRPr lang="en-US" dirty="0"/>
          </a:p>
        </p:txBody>
      </p:sp>
    </p:spTree>
    <p:extLst>
      <p:ext uri="{BB962C8B-B14F-4D97-AF65-F5344CB8AC3E}">
        <p14:creationId xmlns:p14="http://schemas.microsoft.com/office/powerpoint/2010/main" val="135597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P25?</a:t>
            </a:r>
            <a:endParaRPr lang="en-US" dirty="0"/>
          </a:p>
        </p:txBody>
      </p:sp>
      <p:sp>
        <p:nvSpPr>
          <p:cNvPr id="3" name="Content Placeholder 2"/>
          <p:cNvSpPr>
            <a:spLocks noGrp="1"/>
          </p:cNvSpPr>
          <p:nvPr>
            <p:ph idx="1"/>
          </p:nvPr>
        </p:nvSpPr>
        <p:spPr/>
        <p:txBody>
          <a:bodyPr/>
          <a:lstStyle/>
          <a:p>
            <a:r>
              <a:rPr lang="en-US" dirty="0" smtClean="0"/>
              <a:t>The standard for the manufacturing of interoperable digital 2-way wireless communications products.</a:t>
            </a:r>
          </a:p>
          <a:p>
            <a:endParaRPr lang="en-US" dirty="0"/>
          </a:p>
          <a:p>
            <a:r>
              <a:rPr lang="en-US" dirty="0" smtClean="0"/>
              <a:t>All P25 Equipment:</a:t>
            </a:r>
          </a:p>
          <a:p>
            <a:pPr lvl="1"/>
            <a:r>
              <a:rPr lang="en-US" dirty="0" smtClean="0"/>
              <a:t>Must demonstrate compliance</a:t>
            </a:r>
          </a:p>
          <a:p>
            <a:pPr lvl="1"/>
            <a:r>
              <a:rPr lang="en-US" dirty="0" smtClean="0"/>
              <a:t>Meet the needs of public safety</a:t>
            </a:r>
          </a:p>
          <a:p>
            <a:pPr lvl="1"/>
            <a:r>
              <a:rPr lang="en-US" dirty="0" smtClean="0"/>
              <a:t>Be Interoperable with other P25 Equipment</a:t>
            </a:r>
            <a:endParaRPr lang="en-US" dirty="0"/>
          </a:p>
        </p:txBody>
      </p:sp>
    </p:spTree>
    <p:extLst>
      <p:ext uri="{BB962C8B-B14F-4D97-AF65-F5344CB8AC3E}">
        <p14:creationId xmlns:p14="http://schemas.microsoft.com/office/powerpoint/2010/main" val="587091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Radios?</a:t>
            </a:r>
            <a:endParaRPr lang="en-US" dirty="0"/>
          </a:p>
        </p:txBody>
      </p:sp>
      <p:sp>
        <p:nvSpPr>
          <p:cNvPr id="3" name="Content Placeholder 2"/>
          <p:cNvSpPr>
            <a:spLocks noGrp="1"/>
          </p:cNvSpPr>
          <p:nvPr>
            <p:ph idx="1"/>
          </p:nvPr>
        </p:nvSpPr>
        <p:spPr/>
        <p:txBody>
          <a:bodyPr/>
          <a:lstStyle/>
          <a:p>
            <a:r>
              <a:rPr lang="en-US" dirty="0" smtClean="0"/>
              <a:t>The definition of radio is:</a:t>
            </a:r>
          </a:p>
          <a:p>
            <a:pPr lvl="1"/>
            <a:r>
              <a:rPr lang="en-US" dirty="0" smtClean="0"/>
              <a:t>“The transmission and reception of electromagnetic waves of radio frequency, especially those carrying sound messages”</a:t>
            </a:r>
          </a:p>
          <a:p>
            <a:pPr lvl="1"/>
            <a:endParaRPr lang="en-US" dirty="0"/>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1"/>
            <a:ext cx="9152190" cy="3426864"/>
          </a:xfrm>
          <a:prstGeom prst="rect">
            <a:avLst/>
          </a:prstGeom>
        </p:spPr>
      </p:pic>
    </p:spTree>
    <p:extLst>
      <p:ext uri="{BB962C8B-B14F-4D97-AF65-F5344CB8AC3E}">
        <p14:creationId xmlns:p14="http://schemas.microsoft.com/office/powerpoint/2010/main" val="58709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Radios?</a:t>
            </a:r>
            <a:endParaRPr lang="en-US" dirty="0"/>
          </a:p>
        </p:txBody>
      </p:sp>
      <p:sp>
        <p:nvSpPr>
          <p:cNvPr id="3" name="Content Placeholder 2"/>
          <p:cNvSpPr>
            <a:spLocks noGrp="1"/>
          </p:cNvSpPr>
          <p:nvPr>
            <p:ph idx="1"/>
          </p:nvPr>
        </p:nvSpPr>
        <p:spPr/>
        <p:txBody>
          <a:bodyPr/>
          <a:lstStyle/>
          <a:p>
            <a:pPr lvl="1"/>
            <a:r>
              <a:rPr lang="en-US" dirty="0"/>
              <a:t>The electromagnetic spectrum consists of everything from</a:t>
            </a:r>
            <a:r>
              <a:rPr lang="en-US" dirty="0" smtClean="0"/>
              <a:t>:</a:t>
            </a:r>
          </a:p>
          <a:p>
            <a:pPr lvl="2"/>
            <a:r>
              <a:rPr lang="en-US" dirty="0" smtClean="0"/>
              <a:t>X-Rays</a:t>
            </a:r>
          </a:p>
          <a:p>
            <a:pPr lvl="2"/>
            <a:r>
              <a:rPr lang="en-US" dirty="0" smtClean="0"/>
              <a:t>UV Light</a:t>
            </a:r>
          </a:p>
          <a:p>
            <a:pPr lvl="2"/>
            <a:r>
              <a:rPr lang="en-US" dirty="0" smtClean="0"/>
              <a:t>Infrared Light</a:t>
            </a:r>
          </a:p>
          <a:p>
            <a:pPr lvl="2"/>
            <a:r>
              <a:rPr lang="en-US" dirty="0" smtClean="0"/>
              <a:t>Visible Light</a:t>
            </a:r>
          </a:p>
          <a:p>
            <a:pPr lvl="2"/>
            <a:r>
              <a:rPr lang="en-US" dirty="0" smtClean="0"/>
              <a:t>Microwaves</a:t>
            </a:r>
          </a:p>
          <a:p>
            <a:pPr lvl="2"/>
            <a:r>
              <a:rPr lang="en-US" dirty="0" smtClean="0"/>
              <a:t>FM Radio</a:t>
            </a:r>
          </a:p>
          <a:p>
            <a:pPr lvl="2"/>
            <a:r>
              <a:rPr lang="en-US" dirty="0" smtClean="0"/>
              <a:t>AM radio</a:t>
            </a:r>
            <a:endParaRPr lang="en-US" dirty="0"/>
          </a:p>
          <a:p>
            <a:pPr lvl="1"/>
            <a:endParaRPr lang="en-US" dirty="0"/>
          </a:p>
          <a:p>
            <a:pPr lvl="1"/>
            <a:endParaRPr lang="en-US" dirty="0" smtClean="0"/>
          </a:p>
        </p:txBody>
      </p:sp>
    </p:spTree>
    <p:extLst>
      <p:ext uri="{BB962C8B-B14F-4D97-AF65-F5344CB8AC3E}">
        <p14:creationId xmlns:p14="http://schemas.microsoft.com/office/powerpoint/2010/main" val="889065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Radios?</a:t>
            </a:r>
            <a:endParaRPr lang="en-US" dirty="0"/>
          </a:p>
        </p:txBody>
      </p:sp>
      <p:sp>
        <p:nvSpPr>
          <p:cNvPr id="3" name="Content Placeholder 2"/>
          <p:cNvSpPr>
            <a:spLocks noGrp="1"/>
          </p:cNvSpPr>
          <p:nvPr>
            <p:ph idx="1"/>
          </p:nvPr>
        </p:nvSpPr>
        <p:spPr/>
        <p:txBody>
          <a:bodyPr/>
          <a:lstStyle/>
          <a:p>
            <a:pPr lvl="1"/>
            <a:r>
              <a:rPr lang="en-US" dirty="0" smtClean="0"/>
              <a:t>As for AWIN – We fall into the UHF (Ultra High Frequency) part of the spectrum.</a:t>
            </a:r>
          </a:p>
          <a:p>
            <a:pPr lvl="1"/>
            <a:endParaRPr lang="en-US" dirty="0"/>
          </a:p>
          <a:p>
            <a:pPr lvl="1"/>
            <a:r>
              <a:rPr lang="en-US" dirty="0" smtClean="0"/>
              <a:t>Specifically we are in the 700 and 800 MHz bands.</a:t>
            </a:r>
            <a:endParaRPr lang="en-US" dirty="0"/>
          </a:p>
        </p:txBody>
      </p:sp>
    </p:spTree>
    <p:extLst>
      <p:ext uri="{BB962C8B-B14F-4D97-AF65-F5344CB8AC3E}">
        <p14:creationId xmlns:p14="http://schemas.microsoft.com/office/powerpoint/2010/main" val="2002593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2CA4468363C049A5BF7382BFB05973" ma:contentTypeVersion="1" ma:contentTypeDescription="Create a new document." ma:contentTypeScope="" ma:versionID="a94a92018457d73160b67ff6536c846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939258-EF90-4E5C-8006-E7AD3199C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9324A2-132A-4764-A003-17F38AD12B76}">
  <ds:schemaRefs>
    <ds:schemaRef ds:uri="http://schemas.microsoft.com/sharepoint/v3/contenttype/forms"/>
  </ds:schemaRefs>
</ds:datastoreItem>
</file>

<file path=customXml/itemProps3.xml><?xml version="1.0" encoding="utf-8"?>
<ds:datastoreItem xmlns:ds="http://schemas.openxmlformats.org/officeDocument/2006/customXml" ds:itemID="{DAC0BD1F-57CB-4D62-AC5D-49A83FD33F4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Solstice</Template>
  <TotalTime>162</TotalTime>
  <Words>1264</Words>
  <Application>Microsoft Office PowerPoint</Application>
  <PresentationFormat>On-screen Show (4:3)</PresentationFormat>
  <Paragraphs>181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Gill Sans MT</vt:lpstr>
      <vt:lpstr>Verdana</vt:lpstr>
      <vt:lpstr>Wingdings 2</vt:lpstr>
      <vt:lpstr>Solstice</vt:lpstr>
      <vt:lpstr>Basic Radio Usage</vt:lpstr>
      <vt:lpstr>Table of Contents</vt:lpstr>
      <vt:lpstr>What is AWIN?</vt:lpstr>
      <vt:lpstr>What is AWIN?</vt:lpstr>
      <vt:lpstr>What is AWIN?</vt:lpstr>
      <vt:lpstr>What is P25?</vt:lpstr>
      <vt:lpstr>What are Radios?</vt:lpstr>
      <vt:lpstr>What are Radios?</vt:lpstr>
      <vt:lpstr>What are Radios?</vt:lpstr>
      <vt:lpstr>Why are Radios Important?</vt:lpstr>
      <vt:lpstr>Why are Radios Important?</vt:lpstr>
      <vt:lpstr>Why are Radios Important?</vt:lpstr>
      <vt:lpstr>Basic Radio Terminology</vt:lpstr>
      <vt:lpstr>Basic Radio Terminology</vt:lpstr>
      <vt:lpstr>Basic Radio Terminology</vt:lpstr>
      <vt:lpstr>Basic Radio Terminology</vt:lpstr>
      <vt:lpstr>Basic Radio Terminology</vt:lpstr>
      <vt:lpstr>Basic Radio Terminology</vt:lpstr>
      <vt:lpstr>Basic Radio Terminology</vt:lpstr>
      <vt:lpstr>Basic Radio Terminology</vt:lpstr>
      <vt:lpstr>Basic Radio Terminology</vt:lpstr>
      <vt:lpstr>Basic Radio Terminology</vt:lpstr>
      <vt:lpstr>Basic Radio Terminology</vt:lpstr>
      <vt:lpstr>Radio Etiquette </vt:lpstr>
      <vt:lpstr>Radio Etiquette </vt:lpstr>
      <vt:lpstr>Radio Etiquette </vt:lpstr>
      <vt:lpstr>Radio Etiquette </vt:lpstr>
      <vt:lpstr>Radio Etiquette </vt:lpstr>
      <vt:lpstr>How to use a Radio (Handheld)</vt:lpstr>
      <vt:lpstr>Hands - On</vt:lpstr>
      <vt:lpstr>Questions?</vt:lpstr>
    </vt:vector>
  </TitlesOfParts>
  <Company>State of Arkansas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Radio Usage</dc:title>
  <dc:creator>Alexander Ballard</dc:creator>
  <cp:lastModifiedBy>Alexander Ballard</cp:lastModifiedBy>
  <cp:revision>24</cp:revision>
  <dcterms:created xsi:type="dcterms:W3CDTF">2015-05-13T14:30:17Z</dcterms:created>
  <dcterms:modified xsi:type="dcterms:W3CDTF">2015-11-12T16:18:35Z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0x010100832CA4468363C049A5BF7382BFB05973</vt:lpwstr>
  </property>
  <property fmtid="{D5CDD505-2E9C-101B-9397-08002B2CF9AE}" pid="3" name="Order">
    <vt:r8>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