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5" r:id="rId4"/>
    <p:sldId id="306" r:id="rId5"/>
    <p:sldId id="272" r:id="rId6"/>
    <p:sldId id="298" r:id="rId7"/>
    <p:sldId id="299" r:id="rId8"/>
    <p:sldId id="290" r:id="rId9"/>
    <p:sldId id="260" r:id="rId10"/>
    <p:sldId id="304" r:id="rId11"/>
    <p:sldId id="265" r:id="rId12"/>
    <p:sldId id="307" r:id="rId13"/>
    <p:sldId id="264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livan, Erin" initials="SE" lastIdx="10" clrIdx="0">
    <p:extLst>
      <p:ext uri="{19B8F6BF-5375-455C-9EA6-DF929625EA0E}">
        <p15:presenceInfo xmlns:p15="http://schemas.microsoft.com/office/powerpoint/2012/main" userId="S-1-5-21-514128395-718184596-4144807805-87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6" autoAdjust="0"/>
  </p:normalViewPr>
  <p:slideViewPr>
    <p:cSldViewPr>
      <p:cViewPr varScale="1">
        <p:scale>
          <a:sx n="96" d="100"/>
          <a:sy n="96" d="100"/>
        </p:scale>
        <p:origin x="50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1B95E3A7-1D64-42F6-8F71-5BB8095D6B45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700EE3C0-F95D-4C01-9A93-1C02437AA4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5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1A9BA9F9-96BD-401A-BBB7-91BC9CEF0753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9" tIns="46590" rIns="93179" bIns="4659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4F15DD55-8BB3-4586-A3D7-C72932320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7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Conference</a:t>
            </a:r>
            <a:r>
              <a:rPr lang="en-US" baseline="0" dirty="0" smtClean="0"/>
              <a:t> registration will 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32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91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03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62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8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33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69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37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5DD55-8BB3-4586-A3D7-C72932320E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52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9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27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0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79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1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86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86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1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13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89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88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2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46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89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BDE7-C3D4-4085-B415-D28F2CD38618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C99914-67DC-4F76-9418-A57F36992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32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  <p:sldLayoutId id="2147484743" r:id="rId13"/>
    <p:sldLayoutId id="2147484744" r:id="rId14"/>
    <p:sldLayoutId id="2147484745" r:id="rId15"/>
    <p:sldLayoutId id="2147484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ps.arkansas.gov/emergency-management/adem/grants-funding/emergency-management-performance-gran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sullivan@adem.arkansas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Kristen.robbins@adem.Arkansas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ps.arkansas.gov/emergency-management/adem/grants-funding/emergency-management-performance-gra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mpg@adem.Arkansas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6324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+mn-lt"/>
              </a:rPr>
              <a:t>EMPG FY23</a:t>
            </a:r>
            <a:endParaRPr lang="en-US" sz="6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6629400" cy="477472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Emergency Management Performance Grant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eligible for reimbursement?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607" y="1831910"/>
            <a:ext cx="5993618" cy="391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Salary and fringe</a:t>
            </a:r>
            <a:r>
              <a:rPr lang="en-US" dirty="0"/>
              <a:t> </a:t>
            </a:r>
            <a:r>
              <a:rPr lang="en-US" dirty="0" smtClean="0"/>
              <a:t>for EM/Deputy as indicated on the application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AND</a:t>
            </a:r>
          </a:p>
          <a:p>
            <a:pPr marL="0" indent="0">
              <a:buNone/>
            </a:pPr>
            <a:r>
              <a:rPr lang="en-US" dirty="0" smtClean="0"/>
              <a:t>$500 maximum reimbursement used for Arkansas Emergency Management Conference registration Fees (membership and travel expenses NOT included)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Stack of colored-paper | Clipart Panda - Free Clipart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768600"/>
            <a:ext cx="1676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rkansas-ema.org/images/design/IAEM_Arkansas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78" y="4114800"/>
            <a:ext cx="18954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6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EMPG Quarterly </a:t>
            </a:r>
            <a:r>
              <a:rPr lang="en-US" dirty="0" smtClean="0"/>
              <a:t>Expense Claim</a:t>
            </a:r>
            <a:r>
              <a:rPr lang="en-US" dirty="0"/>
              <a:t>: </a:t>
            </a:r>
            <a:r>
              <a:rPr lang="en-US" dirty="0" smtClean="0"/>
              <a:t>Salary and Fringe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REMINDER: the percentage that was entered on the budget is the ONLY amount that is eligible</a:t>
            </a:r>
          </a:p>
          <a:p>
            <a:pPr marL="0" indent="0">
              <a:buNone/>
            </a:pPr>
            <a:r>
              <a:rPr lang="en-US" dirty="0" smtClean="0"/>
              <a:t>	Example: if the OEM only performs 80% of 			emergency management functions, only 80% of 	salary/fringe is to be turned in</a:t>
            </a: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Forms are located on the DPS website.</a:t>
            </a:r>
          </a:p>
          <a:p>
            <a:endParaRPr lang="en-US" dirty="0" smtClean="0"/>
          </a:p>
          <a:p>
            <a:r>
              <a:rPr lang="en-US" dirty="0" smtClean="0"/>
              <a:t>****ONLY THE CURRENT FORMS WILL BE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EMPG Quarterly Expense Claim: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Conference registration fees</a:t>
            </a:r>
            <a:endParaRPr lang="en-US" sz="2400" dirty="0"/>
          </a:p>
          <a:p>
            <a:r>
              <a:rPr lang="en-US" sz="2400" dirty="0" smtClean="0"/>
              <a:t>Submit receipt with the Quarterly Expense Claim: Other</a:t>
            </a:r>
          </a:p>
          <a:p>
            <a:r>
              <a:rPr lang="en-US" sz="2400" dirty="0" smtClean="0"/>
              <a:t>Incomplete forms will not be accepted </a:t>
            </a:r>
          </a:p>
          <a:p>
            <a:r>
              <a:rPr lang="en-US" sz="2400" dirty="0"/>
              <a:t>****ONLY THE CURRENT FORMS WILL BE ACCEPTED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://www.dps.arkansas.gov/emergency-management/adem/grants-funding/emergency-management-performance-grant/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Current EMPG forms</a:t>
            </a:r>
          </a:p>
          <a:p>
            <a:r>
              <a:rPr lang="en-US" sz="2400" dirty="0" smtClean="0"/>
              <a:t>Training PowerPoint</a:t>
            </a:r>
          </a:p>
          <a:p>
            <a:r>
              <a:rPr lang="en-US" sz="2400" dirty="0" smtClean="0"/>
              <a:t>Program Paper</a:t>
            </a:r>
          </a:p>
          <a:p>
            <a:r>
              <a:rPr lang="en-US" sz="2400" dirty="0" smtClean="0"/>
              <a:t>And more…..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1"/>
            <a:ext cx="8197660" cy="47877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Erin Sullivan, Program Coordinator</a:t>
            </a:r>
          </a:p>
          <a:p>
            <a:pPr>
              <a:buNone/>
            </a:pPr>
            <a:r>
              <a:rPr lang="en-US" sz="1600" dirty="0" smtClean="0"/>
              <a:t>501-683-6722 or 501-350-1144 </a:t>
            </a:r>
            <a:r>
              <a:rPr lang="en-US" sz="1600" smtClean="0"/>
              <a:t>(cell)</a:t>
            </a:r>
            <a:endParaRPr lang="en-US" sz="1600" dirty="0" smtClean="0"/>
          </a:p>
          <a:p>
            <a:pPr>
              <a:buNone/>
            </a:pPr>
            <a:r>
              <a:rPr lang="en-US" u="sng" dirty="0" smtClean="0">
                <a:hlinkClick r:id="rId3"/>
              </a:rPr>
              <a:t>erin.sullivan@adem.arkansas.gov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Kristen Robbins, Deputy Director, Finance Division</a:t>
            </a:r>
          </a:p>
          <a:p>
            <a:pPr>
              <a:buNone/>
            </a:pPr>
            <a:r>
              <a:rPr lang="en-US" u="sng" dirty="0" smtClean="0">
                <a:hlinkClick r:id="rId4"/>
              </a:rPr>
              <a:t>Kristen.robbins@adem.Arkansas.gov</a:t>
            </a:r>
            <a:endParaRPr lang="en-US" u="sng" dirty="0" smtClean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 smtClean="0"/>
              <a:t>ADEM </a:t>
            </a:r>
          </a:p>
          <a:p>
            <a:pPr>
              <a:buNone/>
            </a:pPr>
            <a:r>
              <a:rPr lang="en-US" dirty="0" smtClean="0"/>
              <a:t>Bldg 9501 Camp JT Robinson </a:t>
            </a:r>
          </a:p>
          <a:p>
            <a:pPr>
              <a:buNone/>
            </a:pPr>
            <a:r>
              <a:rPr lang="en-US" dirty="0" smtClean="0"/>
              <a:t>N. Little Rock, AR  72199</a:t>
            </a:r>
          </a:p>
          <a:p>
            <a:pPr>
              <a:buNone/>
            </a:pPr>
            <a:r>
              <a:rPr lang="en-US" dirty="0" smtClean="0"/>
              <a:t>Attn: EMPG </a:t>
            </a:r>
          </a:p>
          <a:p>
            <a:pPr>
              <a:buNone/>
            </a:pPr>
            <a:endParaRPr lang="en-US" u="sng" dirty="0"/>
          </a:p>
        </p:txBody>
      </p:sp>
      <p:sp>
        <p:nvSpPr>
          <p:cNvPr id="5" name="AutoShape 2" descr="any question? no hard questions please.. - Shrek Cat - Meme Genera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any question? no hard questions please.. - Shrek Cat - Meme Genera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3841687"/>
            <a:ext cx="2895600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What is it?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FEMA Preparedness Grant that supports emergency management related activities.</a:t>
            </a:r>
          </a:p>
          <a:p>
            <a:endParaRPr lang="en-US" sz="2000" dirty="0" smtClean="0"/>
          </a:p>
          <a:p>
            <a:r>
              <a:rPr lang="en-US" sz="2000" dirty="0"/>
              <a:t>The 50% match requirement will be provided by ADEM sources. Local jurisdictions will not be required to match </a:t>
            </a:r>
            <a:r>
              <a:rPr lang="en-US" sz="2000" dirty="0" smtClean="0"/>
              <a:t>FY23 </a:t>
            </a:r>
            <a:r>
              <a:rPr lang="en-US" sz="2000" dirty="0"/>
              <a:t>EMPG funding they receive.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704733"/>
              </p:ext>
            </p:extLst>
          </p:nvPr>
        </p:nvGraphicFramePr>
        <p:xfrm>
          <a:off x="609599" y="1828798"/>
          <a:ext cx="6248401" cy="3810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4824">
                  <a:extLst>
                    <a:ext uri="{9D8B030D-6E8A-4147-A177-3AD203B41FA5}">
                      <a16:colId xmlns:a16="http://schemas.microsoft.com/office/drawing/2014/main" val="315321697"/>
                    </a:ext>
                  </a:extLst>
                </a:gridCol>
                <a:gridCol w="2833577">
                  <a:extLst>
                    <a:ext uri="{9D8B030D-6E8A-4147-A177-3AD203B41FA5}">
                      <a16:colId xmlns:a16="http://schemas.microsoft.com/office/drawing/2014/main" val="210303188"/>
                    </a:ext>
                  </a:extLst>
                </a:gridCol>
              </a:tblGrid>
              <a:tr h="1268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Quarterly Performance Reports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January 20,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April 20,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July 20,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26952"/>
                  </a:ext>
                </a:extLst>
              </a:tr>
              <a:tr h="1268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Quarterly Expense Claims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February 15,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May 15,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August 15,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November 15,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77963"/>
                  </a:ext>
                </a:extLst>
              </a:tr>
              <a:tr h="3581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IPPW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August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31, 2024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378263"/>
                  </a:ext>
                </a:extLst>
              </a:tr>
              <a:tr h="598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Exercise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Completion/AAR from FY22 plan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August 31,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2024 see Program Paper for specifics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573347"/>
                  </a:ext>
                </a:extLst>
              </a:tr>
              <a:tr h="31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Training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Certificates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August 31, 2024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82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Paper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6934201" cy="4800600"/>
          </a:xfrm>
        </p:spPr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This is the agreement between the Chief Executive Officer, Emergency Manager of the jurisdiction, ADEM Area Coordinator, and the Director of ADEM.</a:t>
            </a:r>
          </a:p>
          <a:p>
            <a:r>
              <a:rPr lang="en-US" sz="2000" dirty="0" smtClean="0"/>
              <a:t>The Program Paper provides program specific requirements to ensure funding for the current and future year.</a:t>
            </a:r>
            <a:endParaRPr lang="en-US" sz="2000" dirty="0"/>
          </a:p>
          <a:p>
            <a:r>
              <a:rPr lang="en-US" sz="2000" dirty="0" smtClean="0"/>
              <a:t>A copy of the current Program Paper is available on the Department of Public Safety website.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i="1" u="sng" dirty="0"/>
              <a:t>READ THE PROGRAM PAPER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https://www.dps.arkansas.gov/emergency-management/adem/grants-funding/emergency-management-performance-grant</a:t>
            </a:r>
            <a:r>
              <a:rPr lang="en-US" sz="1700" dirty="0" smtClean="0">
                <a:hlinkClick r:id="rId3"/>
              </a:rPr>
              <a:t>/</a:t>
            </a:r>
            <a:endParaRPr lang="en-US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5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Application</a:t>
            </a:r>
          </a:p>
          <a:p>
            <a:endParaRPr lang="en-US" sz="2000" dirty="0" smtClean="0"/>
          </a:p>
          <a:p>
            <a:r>
              <a:rPr lang="en-US" sz="2000" dirty="0" smtClean="0"/>
              <a:t>Program Paper </a:t>
            </a:r>
          </a:p>
          <a:p>
            <a:pPr lvl="1"/>
            <a:r>
              <a:rPr lang="en-US" sz="2000" dirty="0" smtClean="0"/>
              <a:t>Must be signed (original signatures) before any reimbursements will be made</a:t>
            </a:r>
          </a:p>
          <a:p>
            <a:pPr lvl="1"/>
            <a:r>
              <a:rPr lang="en-US" sz="2000" dirty="0" smtClean="0"/>
              <a:t>A copy will be emailed to the jurisdiction once completed with all signatures</a:t>
            </a:r>
          </a:p>
          <a:p>
            <a:pPr marL="402336" lvl="1" indent="0">
              <a:buNone/>
            </a:pPr>
            <a:endParaRPr lang="en-US" b="1" dirty="0" smtClean="0"/>
          </a:p>
          <a:p>
            <a:pPr marL="402336" lvl="1" indent="0">
              <a:buNone/>
            </a:pPr>
            <a:endParaRPr lang="en-US" b="1" dirty="0"/>
          </a:p>
          <a:p>
            <a:pPr marL="402336" lvl="1" indent="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64770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Training Certificates</a:t>
            </a:r>
          </a:p>
          <a:p>
            <a:pPr lvl="1"/>
            <a:r>
              <a:rPr lang="en-US" sz="2000" dirty="0" smtClean="0"/>
              <a:t>See Program Paper for list of courses</a:t>
            </a:r>
          </a:p>
          <a:p>
            <a:pPr marL="457200" lvl="1" indent="0">
              <a:buNone/>
            </a:pPr>
            <a:r>
              <a:rPr lang="en-US" sz="2000" u="sng" dirty="0" smtClean="0"/>
              <a:t>New for FY22: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>must </a:t>
            </a:r>
            <a:r>
              <a:rPr lang="en-US" sz="2000" dirty="0"/>
              <a:t>be met within 2 years</a:t>
            </a:r>
            <a:r>
              <a:rPr lang="en-US" sz="2000" dirty="0" smtClean="0"/>
              <a:t>.</a:t>
            </a:r>
            <a:endParaRPr lang="en-US" sz="2000" u="sng" dirty="0" smtClean="0"/>
          </a:p>
          <a:p>
            <a:pPr lvl="1"/>
            <a:r>
              <a:rPr lang="en-US" sz="2000" dirty="0" smtClean="0"/>
              <a:t>L-0146 Homeland Security and Evaluation Program (HSEEP)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IS-130.a How to be an Exercise Evaluator </a:t>
            </a:r>
          </a:p>
          <a:p>
            <a:pPr lvl="1"/>
            <a:r>
              <a:rPr lang="en-US" sz="2000" dirty="0" smtClean="0"/>
              <a:t>Scan certificates and email to </a:t>
            </a:r>
            <a:r>
              <a:rPr lang="en-US" sz="2000" dirty="0" smtClean="0">
                <a:hlinkClick r:id="rId3"/>
              </a:rPr>
              <a:t>empg@adem.Arkansas.gov</a:t>
            </a:r>
            <a:r>
              <a:rPr lang="en-US" sz="2000" dirty="0" smtClean="0"/>
              <a:t>  by 8/31/24.</a:t>
            </a:r>
          </a:p>
          <a:p>
            <a:pPr lvl="1"/>
            <a:r>
              <a:rPr lang="en-US" sz="2000" dirty="0" smtClean="0"/>
              <a:t>Register for the in-classroom courses quickly, as classes fill quickly.(300,400, and HSEEP)</a:t>
            </a:r>
          </a:p>
          <a:p>
            <a:pPr lvl="1"/>
            <a:endParaRPr lang="en-US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700" dirty="0"/>
          </a:p>
          <a:p>
            <a:pPr marL="402336" lvl="1" indent="0" algn="ctr">
              <a:buNone/>
            </a:pPr>
            <a:endParaRPr lang="en-US" sz="1700" b="1" dirty="0" smtClean="0"/>
          </a:p>
          <a:p>
            <a:pPr marL="402336" lvl="1" indent="0" algn="ctr">
              <a:buNone/>
            </a:pPr>
            <a:endParaRPr lang="en-US" sz="1700" b="1" dirty="0"/>
          </a:p>
          <a:p>
            <a:pPr marL="402336" lvl="1" indent="0" algn="ctr">
              <a:buNone/>
            </a:pPr>
            <a:endParaRPr lang="en-US" sz="1700" b="1" dirty="0" smtClean="0"/>
          </a:p>
          <a:p>
            <a:pPr marL="402336" lvl="1" indent="0" algn="ctr">
              <a:buNone/>
            </a:pPr>
            <a:endParaRPr lang="en-US" sz="1700" b="1" dirty="0" smtClean="0"/>
          </a:p>
          <a:p>
            <a:pPr marL="402336" lvl="1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15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69342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Quarterly </a:t>
            </a:r>
            <a:r>
              <a:rPr lang="en-US" sz="2000" dirty="0"/>
              <a:t>Performance </a:t>
            </a:r>
            <a:r>
              <a:rPr lang="en-US" sz="2000" dirty="0" smtClean="0"/>
              <a:t>reports 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Each jurisdiction must complete the Quarterly Performance Report which is in a Survey 123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/>
              <a:t>The link and QR code will be emailed to the jurisdictions before </a:t>
            </a:r>
            <a:r>
              <a:rPr lang="en-US" sz="2000" dirty="0"/>
              <a:t>the </a:t>
            </a:r>
            <a:r>
              <a:rPr lang="en-US" sz="2000" dirty="0" smtClean="0"/>
              <a:t>end </a:t>
            </a:r>
            <a:r>
              <a:rPr lang="en-US" sz="2000" dirty="0"/>
              <a:t>of each quarter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This survey will ONLY be available for submission before the due date, which is 20 days after the end of the quarter. </a:t>
            </a:r>
          </a:p>
          <a:p>
            <a:pPr marL="457200" lvl="1" indent="0">
              <a:buNone/>
            </a:pPr>
            <a:r>
              <a:rPr lang="en-US" sz="2000" dirty="0" smtClean="0"/>
              <a:t>   (</a:t>
            </a:r>
            <a:r>
              <a:rPr lang="en-US" sz="2000" dirty="0"/>
              <a:t>last quarter is reported on July and August only)</a:t>
            </a:r>
          </a:p>
          <a:p>
            <a:pPr lvl="1"/>
            <a:r>
              <a:rPr lang="en-US" sz="2000" dirty="0" smtClean="0"/>
              <a:t>Must </a:t>
            </a:r>
            <a:r>
              <a:rPr lang="en-US" sz="2000" dirty="0"/>
              <a:t>be received before any reimbursements will be </a:t>
            </a:r>
            <a:r>
              <a:rPr lang="en-US" sz="2000" dirty="0" smtClean="0"/>
              <a:t>made.</a:t>
            </a:r>
          </a:p>
          <a:p>
            <a:pPr lvl="1"/>
            <a:r>
              <a:rPr lang="en-US" sz="2000" dirty="0" smtClean="0"/>
              <a:t>Must </a:t>
            </a:r>
            <a:r>
              <a:rPr lang="en-US" sz="2000" dirty="0"/>
              <a:t>be received for each quarter to be eligible for future year </a:t>
            </a:r>
            <a:r>
              <a:rPr lang="en-US" sz="2000" dirty="0" smtClean="0"/>
              <a:t>funding.</a:t>
            </a:r>
            <a:endParaRPr lang="en-US" sz="2000" dirty="0"/>
          </a:p>
          <a:p>
            <a:pPr marL="274320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600200"/>
            <a:ext cx="6705600" cy="4724400"/>
          </a:xfrm>
        </p:spPr>
        <p:txBody>
          <a:bodyPr>
            <a:normAutofit/>
          </a:bodyPr>
          <a:lstStyle/>
          <a:p>
            <a:r>
              <a:rPr lang="en-US" sz="2600" dirty="0"/>
              <a:t>Complete Integrated Preparedness Plan Workshop</a:t>
            </a:r>
          </a:p>
          <a:p>
            <a:endParaRPr lang="en-US" sz="2600" dirty="0" smtClean="0"/>
          </a:p>
          <a:p>
            <a:r>
              <a:rPr lang="en-US" sz="2600" dirty="0" smtClean="0"/>
              <a:t>Complete Integrated Preparedness Plan</a:t>
            </a:r>
          </a:p>
          <a:p>
            <a:endParaRPr lang="en-US" sz="2600" dirty="0"/>
          </a:p>
          <a:p>
            <a:r>
              <a:rPr lang="en-US" sz="2600" dirty="0" smtClean="0"/>
              <a:t>Plan an </a:t>
            </a:r>
            <a:r>
              <a:rPr lang="en-US" sz="2600" dirty="0"/>
              <a:t>exercise </a:t>
            </a:r>
            <a:r>
              <a:rPr lang="en-US" sz="2600" dirty="0" smtClean="0"/>
              <a:t>to be conducted </a:t>
            </a:r>
            <a:r>
              <a:rPr lang="en-US" sz="2600" dirty="0"/>
              <a:t>during </a:t>
            </a:r>
            <a:r>
              <a:rPr lang="en-US" sz="2600" dirty="0" smtClean="0"/>
              <a:t>FY23</a:t>
            </a:r>
          </a:p>
          <a:p>
            <a:pPr lvl="1"/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100584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 for 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Quarterly Expense Claims are due 45 days after the end of quarter.</a:t>
            </a:r>
          </a:p>
          <a:p>
            <a:endParaRPr lang="en-US" sz="7200" dirty="0" smtClean="0">
              <a:solidFill>
                <a:schemeClr val="tx1"/>
              </a:solidFill>
            </a:endParaRPr>
          </a:p>
          <a:p>
            <a:r>
              <a:rPr lang="en-US" sz="7200" dirty="0" smtClean="0">
                <a:solidFill>
                  <a:schemeClr val="tx1"/>
                </a:solidFill>
              </a:rPr>
              <a:t>The </a:t>
            </a:r>
            <a:r>
              <a:rPr lang="en-US" sz="7200" dirty="0">
                <a:solidFill>
                  <a:schemeClr val="tx1"/>
                </a:solidFill>
              </a:rPr>
              <a:t>expenses </a:t>
            </a:r>
            <a:r>
              <a:rPr lang="en-US" sz="7200" dirty="0" smtClean="0">
                <a:solidFill>
                  <a:schemeClr val="tx1"/>
                </a:solidFill>
              </a:rPr>
              <a:t>consists of 3 </a:t>
            </a:r>
            <a:r>
              <a:rPr lang="en-US" sz="7200" dirty="0">
                <a:solidFill>
                  <a:schemeClr val="tx1"/>
                </a:solidFill>
              </a:rPr>
              <a:t>pages: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Quarterly Expense Claim: Salary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Quarterly Expense Claim: Fringe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</a:rPr>
              <a:t>Quarterly Expense Claim: Other </a:t>
            </a:r>
          </a:p>
          <a:p>
            <a:pPr marL="457200" lvl="1" indent="0">
              <a:buNone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457200" lvl="1" indent="0" algn="ctr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Mail </a:t>
            </a:r>
            <a:r>
              <a:rPr lang="en-US" sz="7200" dirty="0">
                <a:solidFill>
                  <a:schemeClr val="tx1"/>
                </a:solidFill>
              </a:rPr>
              <a:t>completed forms along with backup documentation.</a:t>
            </a:r>
          </a:p>
          <a:p>
            <a:pPr marL="457200" lvl="1" indent="0">
              <a:buNone/>
            </a:pPr>
            <a:endParaRPr lang="en-US" sz="7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ADEM 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Bldg 9501 Camp JT Robinson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N Little Rock, AR  72199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Attn: EMPG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6234</TotalTime>
  <Words>667</Words>
  <Application>Microsoft Office PowerPoint</Application>
  <PresentationFormat>On-screen Show (4:3)</PresentationFormat>
  <Paragraphs>139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</vt:lpstr>
      <vt:lpstr>EMPG FY23</vt:lpstr>
      <vt:lpstr>What is it?</vt:lpstr>
      <vt:lpstr>DUE DATES</vt:lpstr>
      <vt:lpstr>Program Paper </vt:lpstr>
      <vt:lpstr>Requirements</vt:lpstr>
      <vt:lpstr>Requirements</vt:lpstr>
      <vt:lpstr>Requirements</vt:lpstr>
      <vt:lpstr>Requirements </vt:lpstr>
      <vt:lpstr>Expenses for Reimbursement</vt:lpstr>
      <vt:lpstr>What is eligible for reimbursement?</vt:lpstr>
      <vt:lpstr>EMPG Quarterly Expense Claim: Salary and Fringe</vt:lpstr>
      <vt:lpstr>EMPG Quarterly Expense Claim: Other</vt:lpstr>
      <vt:lpstr>Resources Available</vt:lpstr>
      <vt:lpstr>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EMPG</dc:title>
  <dc:creator>esullivan</dc:creator>
  <cp:lastModifiedBy>Martinez, Mathew</cp:lastModifiedBy>
  <cp:revision>331</cp:revision>
  <cp:lastPrinted>2023-02-22T21:11:23Z</cp:lastPrinted>
  <dcterms:created xsi:type="dcterms:W3CDTF">2014-01-08T21:27:52Z</dcterms:created>
  <dcterms:modified xsi:type="dcterms:W3CDTF">2024-01-17T18:07:19Z</dcterms:modified>
</cp:coreProperties>
</file>