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65"/>
  </p:notesMasterIdLst>
  <p:handoutMasterIdLst>
    <p:handoutMasterId r:id="rId66"/>
  </p:handoutMasterIdLst>
  <p:sldIdLst>
    <p:sldId id="323" r:id="rId5"/>
    <p:sldId id="324" r:id="rId6"/>
    <p:sldId id="326" r:id="rId7"/>
    <p:sldId id="327" r:id="rId8"/>
    <p:sldId id="328" r:id="rId9"/>
    <p:sldId id="329" r:id="rId10"/>
    <p:sldId id="330" r:id="rId11"/>
    <p:sldId id="332" r:id="rId12"/>
    <p:sldId id="331" r:id="rId13"/>
    <p:sldId id="333" r:id="rId14"/>
    <p:sldId id="334" r:id="rId15"/>
    <p:sldId id="335" r:id="rId16"/>
    <p:sldId id="336" r:id="rId17"/>
    <p:sldId id="337" r:id="rId18"/>
    <p:sldId id="338" r:id="rId19"/>
    <p:sldId id="339" r:id="rId20"/>
    <p:sldId id="340" r:id="rId21"/>
    <p:sldId id="341" r:id="rId22"/>
    <p:sldId id="342" r:id="rId23"/>
    <p:sldId id="391" r:id="rId24"/>
    <p:sldId id="392" r:id="rId25"/>
    <p:sldId id="393" r:id="rId26"/>
    <p:sldId id="394" r:id="rId27"/>
    <p:sldId id="395" r:id="rId28"/>
    <p:sldId id="396" r:id="rId29"/>
    <p:sldId id="349" r:id="rId30"/>
    <p:sldId id="351" r:id="rId31"/>
    <p:sldId id="403" r:id="rId32"/>
    <p:sldId id="397" r:id="rId33"/>
    <p:sldId id="352" r:id="rId34"/>
    <p:sldId id="354" r:id="rId35"/>
    <p:sldId id="355" r:id="rId36"/>
    <p:sldId id="398" r:id="rId37"/>
    <p:sldId id="399" r:id="rId38"/>
    <p:sldId id="358" r:id="rId39"/>
    <p:sldId id="359" r:id="rId40"/>
    <p:sldId id="360" r:id="rId41"/>
    <p:sldId id="361" r:id="rId42"/>
    <p:sldId id="362" r:id="rId43"/>
    <p:sldId id="364" r:id="rId44"/>
    <p:sldId id="365" r:id="rId45"/>
    <p:sldId id="366" r:id="rId46"/>
    <p:sldId id="367" r:id="rId47"/>
    <p:sldId id="368" r:id="rId48"/>
    <p:sldId id="369" r:id="rId49"/>
    <p:sldId id="370" r:id="rId50"/>
    <p:sldId id="400" r:id="rId51"/>
    <p:sldId id="373" r:id="rId52"/>
    <p:sldId id="401" r:id="rId53"/>
    <p:sldId id="402" r:id="rId54"/>
    <p:sldId id="376" r:id="rId55"/>
    <p:sldId id="377" r:id="rId56"/>
    <p:sldId id="378" r:id="rId57"/>
    <p:sldId id="379" r:id="rId58"/>
    <p:sldId id="380" r:id="rId59"/>
    <p:sldId id="381" r:id="rId60"/>
    <p:sldId id="383" r:id="rId61"/>
    <p:sldId id="382" r:id="rId62"/>
    <p:sldId id="386" r:id="rId63"/>
    <p:sldId id="390" r:id="rId64"/>
  </p:sldIdLst>
  <p:sldSz cx="12188825" cy="6858000"/>
  <p:notesSz cx="6858000" cy="9144000"/>
  <p:custDataLst>
    <p:tags r:id="rId6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4030">
          <p15:clr>
            <a:srgbClr val="A4A3A4"/>
          </p15:clr>
        </p15:guide>
        <p15:guide id="3" orient="horz" pos="1200">
          <p15:clr>
            <a:srgbClr val="A4A3A4"/>
          </p15:clr>
        </p15:guide>
        <p15:guide id="4" orient="horz" pos="1008">
          <p15:clr>
            <a:srgbClr val="A4A3A4"/>
          </p15:clr>
        </p15:guide>
        <p15:guide id="5" orient="horz" pos="3792">
          <p15:clr>
            <a:srgbClr val="A4A3A4"/>
          </p15:clr>
        </p15:guide>
        <p15:guide id="6" orient="horz">
          <p15:clr>
            <a:srgbClr val="A4A3A4"/>
          </p15:clr>
        </p15:guide>
        <p15:guide id="7" orient="horz" pos="3360">
          <p15:clr>
            <a:srgbClr val="A4A3A4"/>
          </p15:clr>
        </p15:guide>
        <p15:guide id="8" orient="horz" pos="3312">
          <p15:clr>
            <a:srgbClr val="A4A3A4"/>
          </p15:clr>
        </p15:guide>
        <p15:guide id="9" orient="horz" pos="240">
          <p15:clr>
            <a:srgbClr val="A4A3A4"/>
          </p15:clr>
        </p15:guide>
        <p15:guide id="10" orient="horz" pos="432">
          <p15:clr>
            <a:srgbClr val="A4A3A4"/>
          </p15:clr>
        </p15:guide>
        <p15:guide id="11" orient="horz" pos="2784">
          <p15:clr>
            <a:srgbClr val="A4A3A4"/>
          </p15:clr>
        </p15:guide>
        <p15:guide id="12" pos="3839">
          <p15:clr>
            <a:srgbClr val="A4A3A4"/>
          </p15:clr>
        </p15:guide>
        <p15:guide id="13" pos="959">
          <p15:clr>
            <a:srgbClr val="A4A3A4"/>
          </p15:clr>
        </p15:guide>
        <p15:guide id="14" pos="6143">
          <p15:clr>
            <a:srgbClr val="A4A3A4"/>
          </p15:clr>
        </p15:guide>
        <p15:guide id="15" pos="1247">
          <p15:clr>
            <a:srgbClr val="A4A3A4"/>
          </p15:clr>
        </p15:guide>
        <p15:guide id="16" pos="7007">
          <p15:clr>
            <a:srgbClr val="A4A3A4"/>
          </p15:clr>
        </p15:guide>
        <p15:guide id="17" pos="5855">
          <p15:clr>
            <a:srgbClr val="A4A3A4"/>
          </p15:clr>
        </p15:guide>
        <p15:guide id="18" pos="671">
          <p15:clr>
            <a:srgbClr val="A4A3A4"/>
          </p15:clr>
        </p15:guide>
        <p15:guide id="19" pos="7151">
          <p15:clr>
            <a:srgbClr val="A4A3A4"/>
          </p15:clr>
        </p15:guide>
        <p15:guide id="20" pos="311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3" autoAdjust="0"/>
    <p:restoredTop sz="94581" autoAdjust="0"/>
  </p:normalViewPr>
  <p:slideViewPr>
    <p:cSldViewPr showGuides="1">
      <p:cViewPr varScale="1">
        <p:scale>
          <a:sx n="154" d="100"/>
          <a:sy n="154" d="100"/>
        </p:scale>
        <p:origin x="432" y="132"/>
      </p:cViewPr>
      <p:guideLst>
        <p:guide orient="horz" pos="2160"/>
        <p:guide orient="horz" pos="4030"/>
        <p:guide orient="horz" pos="1200"/>
        <p:guide orient="horz" pos="1008"/>
        <p:guide orient="horz" pos="3792"/>
        <p:guide orient="horz"/>
        <p:guide orient="horz" pos="3360"/>
        <p:guide orient="horz" pos="3312"/>
        <p:guide orient="horz" pos="240"/>
        <p:guide orient="horz" pos="432"/>
        <p:guide orient="horz" pos="2784"/>
        <p:guide pos="3839"/>
        <p:guide pos="959"/>
        <p:guide pos="6143"/>
        <p:guide pos="1247"/>
        <p:guide pos="7007"/>
        <p:guide pos="5855"/>
        <p:guide pos="671"/>
        <p:guide pos="7151"/>
        <p:guide pos="3119"/>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9" d="100"/>
          <a:sy n="79" d="100"/>
        </p:scale>
        <p:origin x="249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presProps" Target="presProps.xml"/><Relationship Id="rId7" Type="http://schemas.openxmlformats.org/officeDocument/2006/relationships/slide" Target="slides/slide3.xml"/><Relationship Id="rId71"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gs" Target="tags/tag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88EAF-6ECA-4616-85EF-35AA19C641F3}" type="datetimeFigureOut">
              <a:rPr lang="en-US"/>
              <a:t>4/18/2023</a:t>
            </a:fld>
            <a:endParaRPr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9F912AB-2776-42F2-A957-313FC7EFEDB9}" type="slidenum">
              <a:rPr/>
              <a:t>‹#›</a:t>
            </a:fld>
            <a:endParaRP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BD2D7A-D230-4F91-BD59-0A39C2703BA8}" type="datetimeFigureOut">
              <a:rPr lang="en-US"/>
              <a:t>4/18/2023</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3199CD-3E1B-4AE6-990F-76F925F5EA9F}" type="slidenum">
              <a:rPr/>
              <a:t>‹#›</a:t>
            </a:fld>
            <a:endParaRP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Evaluation</a:t>
            </a:r>
            <a:r>
              <a:rPr lang="en-US" sz="1200" baseline="0" dirty="0" smtClean="0"/>
              <a:t> Requirements –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Exercise Evaluation Guides (EEGs)</a:t>
            </a:r>
          </a:p>
        </p:txBody>
      </p:sp>
      <p:sp>
        <p:nvSpPr>
          <p:cNvPr id="4" name="Slide Number Placeholder 3"/>
          <p:cNvSpPr>
            <a:spLocks noGrp="1"/>
          </p:cNvSpPr>
          <p:nvPr>
            <p:ph type="sldNum" sz="quarter" idx="10"/>
          </p:nvPr>
        </p:nvSpPr>
        <p:spPr/>
        <p:txBody>
          <a:bodyPr/>
          <a:lstStyle/>
          <a:p>
            <a:fld id="{F93199CD-3E1B-4AE6-990F-76F925F5EA9F}" type="slidenum">
              <a:rPr lang="en-US" smtClean="0"/>
              <a:t>6</a:t>
            </a:fld>
            <a:endParaRPr lang="en-US" dirty="0"/>
          </a:p>
        </p:txBody>
      </p:sp>
    </p:spTree>
    <p:extLst>
      <p:ext uri="{BB962C8B-B14F-4D97-AF65-F5344CB8AC3E}">
        <p14:creationId xmlns:p14="http://schemas.microsoft.com/office/powerpoint/2010/main" val="3726286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Form or template </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33</a:t>
            </a:fld>
            <a:endParaRPr lang="en-US" dirty="0"/>
          </a:p>
        </p:txBody>
      </p:sp>
    </p:spTree>
    <p:extLst>
      <p:ext uri="{BB962C8B-B14F-4D97-AF65-F5344CB8AC3E}">
        <p14:creationId xmlns:p14="http://schemas.microsoft.com/office/powerpoint/2010/main" val="88243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Form or template </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34</a:t>
            </a:fld>
            <a:endParaRPr lang="en-US" dirty="0"/>
          </a:p>
        </p:txBody>
      </p:sp>
    </p:spTree>
    <p:extLst>
      <p:ext uri="{BB962C8B-B14F-4D97-AF65-F5344CB8AC3E}">
        <p14:creationId xmlns:p14="http://schemas.microsoft.com/office/powerpoint/2010/main" val="17964681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Capability</a:t>
            </a:r>
            <a:r>
              <a:rPr lang="en-US" sz="1400" baseline="0" dirty="0" smtClean="0"/>
              <a:t> Gaps -</a:t>
            </a:r>
            <a:r>
              <a:rPr lang="en-US" sz="1400" dirty="0" smtClean="0"/>
              <a:t>Documented in your threat and hazard assessments, improvement plan  (IP) matrix*, and the Integrated Preparedness Plan (IPP)</a:t>
            </a:r>
            <a:endParaRPr 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*The IP Matrix contains a compilation of information from AAR’s used to track the completion of corrective actions in past exercises.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aseline="0" dirty="0" smtClean="0"/>
              <a:t>PPP’s -</a:t>
            </a:r>
            <a:r>
              <a:rPr lang="en-US" sz="1200" dirty="0" smtClean="0"/>
              <a:t> etc. that will be used to identify capability targets and critical tasks that will be exercised and evaluated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AAR/IP</a:t>
            </a:r>
            <a:r>
              <a:rPr lang="en-US" sz="1200" baseline="0" dirty="0" smtClean="0"/>
              <a:t> - </a:t>
            </a:r>
            <a:r>
              <a:rPr lang="en-US" sz="1200" dirty="0" smtClean="0"/>
              <a:t>to identify capability targets and critical tasks that will be exercised and evaluated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39</a:t>
            </a:fld>
            <a:endParaRPr lang="en-US" dirty="0"/>
          </a:p>
        </p:txBody>
      </p:sp>
    </p:spTree>
    <p:extLst>
      <p:ext uri="{BB962C8B-B14F-4D97-AF65-F5344CB8AC3E}">
        <p14:creationId xmlns:p14="http://schemas.microsoft.com/office/powerpoint/2010/main" val="267255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Templates:</a:t>
            </a:r>
          </a:p>
          <a:p>
            <a:r>
              <a:rPr lang="en-US" dirty="0" smtClean="0"/>
              <a:t>FEMA Template</a:t>
            </a:r>
          </a:p>
          <a:p>
            <a:r>
              <a:rPr lang="en-US" dirty="0" smtClean="0"/>
              <a:t>ADEM Template (based on FEMA’s)</a:t>
            </a:r>
          </a:p>
          <a:p>
            <a:r>
              <a:rPr lang="en-US" dirty="0" smtClean="0"/>
              <a:t>Can be found in the Excel Workbook </a:t>
            </a:r>
          </a:p>
          <a:p>
            <a:r>
              <a:rPr lang="en-US" dirty="0" smtClean="0"/>
              <a:t>Local jurisdiction developed template </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40</a:t>
            </a:fld>
            <a:endParaRPr lang="en-US" dirty="0"/>
          </a:p>
        </p:txBody>
      </p:sp>
    </p:spTree>
    <p:extLst>
      <p:ext uri="{BB962C8B-B14F-4D97-AF65-F5344CB8AC3E}">
        <p14:creationId xmlns:p14="http://schemas.microsoft.com/office/powerpoint/2010/main" val="26360509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OBJ -Should match the original objectives written for the exercise - </a:t>
            </a:r>
            <a:r>
              <a:rPr lang="en-US" sz="1400" dirty="0" smtClean="0"/>
              <a:t>on the exercise overview </a:t>
            </a:r>
            <a:endParaRPr lang="en-US" sz="1400" b="1" dirty="0" smtClean="0"/>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41</a:t>
            </a:fld>
            <a:endParaRPr lang="en-US" dirty="0"/>
          </a:p>
        </p:txBody>
      </p:sp>
    </p:spTree>
    <p:extLst>
      <p:ext uri="{BB962C8B-B14F-4D97-AF65-F5344CB8AC3E}">
        <p14:creationId xmlns:p14="http://schemas.microsoft.com/office/powerpoint/2010/main" val="18695693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Share</a:t>
            </a:r>
            <a:r>
              <a:rPr lang="en-US" sz="1200" baseline="0" dirty="0" smtClean="0"/>
              <a:t> </a:t>
            </a:r>
            <a:r>
              <a:rPr lang="en-US" sz="1200" dirty="0" smtClean="0"/>
              <a:t>prior to exercise conduct to allow for review, questions, and familiarity with the EEG  - (if not on the planning team)</a:t>
            </a:r>
            <a:endParaRPr lang="en-US" dirty="0" smtClean="0"/>
          </a:p>
          <a:p>
            <a:endParaRPr lang="en-US" dirty="0" smtClean="0"/>
          </a:p>
          <a:p>
            <a:r>
              <a:rPr lang="en-US" dirty="0" smtClean="0"/>
              <a:t>BREAK - Lunch</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42</a:t>
            </a:fld>
            <a:endParaRPr lang="en-US" dirty="0"/>
          </a:p>
        </p:txBody>
      </p:sp>
    </p:spTree>
    <p:extLst>
      <p:ext uri="{BB962C8B-B14F-4D97-AF65-F5344CB8AC3E}">
        <p14:creationId xmlns:p14="http://schemas.microsoft.com/office/powerpoint/2010/main" val="32512564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ask a series of questions that are intended to be asked to participants during an exercise</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45</a:t>
            </a:fld>
            <a:endParaRPr lang="en-US" dirty="0"/>
          </a:p>
        </p:txBody>
      </p:sp>
    </p:spTree>
    <p:extLst>
      <p:ext uri="{BB962C8B-B14F-4D97-AF65-F5344CB8AC3E}">
        <p14:creationId xmlns:p14="http://schemas.microsoft.com/office/powerpoint/2010/main" val="2585355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May be delivered by any available and reasonable means </a:t>
            </a:r>
          </a:p>
        </p:txBody>
      </p:sp>
      <p:sp>
        <p:nvSpPr>
          <p:cNvPr id="4" name="Slide Number Placeholder 3"/>
          <p:cNvSpPr>
            <a:spLocks noGrp="1"/>
          </p:cNvSpPr>
          <p:nvPr>
            <p:ph type="sldNum" sz="quarter" idx="10"/>
          </p:nvPr>
        </p:nvSpPr>
        <p:spPr/>
        <p:txBody>
          <a:bodyPr/>
          <a:lstStyle/>
          <a:p>
            <a:fld id="{F93199CD-3E1B-4AE6-990F-76F925F5EA9F}" type="slidenum">
              <a:rPr lang="en-US" smtClean="0"/>
              <a:t>47</a:t>
            </a:fld>
            <a:endParaRPr lang="en-US" dirty="0"/>
          </a:p>
        </p:txBody>
      </p:sp>
    </p:spTree>
    <p:extLst>
      <p:ext uri="{BB962C8B-B14F-4D97-AF65-F5344CB8AC3E}">
        <p14:creationId xmlns:p14="http://schemas.microsoft.com/office/powerpoint/2010/main" val="9314858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Timeline</a:t>
            </a:r>
            <a:r>
              <a:rPr lang="en-US" sz="1200" baseline="0" dirty="0" smtClean="0"/>
              <a:t> - </a:t>
            </a:r>
            <a:r>
              <a:rPr lang="en-US" sz="1200" dirty="0" smtClean="0"/>
              <a:t>keep it flowing without overloading players or having to much idle time during the exercise</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48</a:t>
            </a:fld>
            <a:endParaRPr lang="en-US" dirty="0"/>
          </a:p>
        </p:txBody>
      </p:sp>
    </p:spTree>
    <p:extLst>
      <p:ext uri="{BB962C8B-B14F-4D97-AF65-F5344CB8AC3E}">
        <p14:creationId xmlns:p14="http://schemas.microsoft.com/office/powerpoint/2010/main" val="2085528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Timeline</a:t>
            </a:r>
            <a:r>
              <a:rPr lang="en-US" sz="1200" baseline="0" dirty="0" smtClean="0"/>
              <a:t> - </a:t>
            </a:r>
            <a:r>
              <a:rPr lang="en-US" sz="1200" dirty="0" smtClean="0"/>
              <a:t>keep it flowing without overloading players or having to much idle time during the exercise</a:t>
            </a:r>
          </a:p>
          <a:p>
            <a:r>
              <a:rPr lang="en-US" sz="1200" dirty="0" err="1" smtClean="0"/>
              <a:t>Conting</a:t>
            </a:r>
            <a:r>
              <a:rPr lang="en-US" sz="1200" baseline="0" dirty="0" smtClean="0"/>
              <a:t>. - </a:t>
            </a:r>
            <a:r>
              <a:rPr lang="en-US" sz="1200" dirty="0" smtClean="0"/>
              <a:t>in case they are needed to speed up the exercise flow</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49</a:t>
            </a:fld>
            <a:endParaRPr lang="en-US" dirty="0"/>
          </a:p>
        </p:txBody>
      </p:sp>
    </p:spTree>
    <p:extLst>
      <p:ext uri="{BB962C8B-B14F-4D97-AF65-F5344CB8AC3E}">
        <p14:creationId xmlns:p14="http://schemas.microsoft.com/office/powerpoint/2010/main" val="1093345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 MSEL meeting may need to be scheduled to complete the MSEL </a:t>
            </a:r>
          </a:p>
        </p:txBody>
      </p:sp>
      <p:sp>
        <p:nvSpPr>
          <p:cNvPr id="4" name="Slide Number Placeholder 3"/>
          <p:cNvSpPr>
            <a:spLocks noGrp="1"/>
          </p:cNvSpPr>
          <p:nvPr>
            <p:ph type="sldNum" sz="quarter" idx="10"/>
          </p:nvPr>
        </p:nvSpPr>
        <p:spPr/>
        <p:txBody>
          <a:bodyPr/>
          <a:lstStyle/>
          <a:p>
            <a:fld id="{F93199CD-3E1B-4AE6-990F-76F925F5EA9F}" type="slidenum">
              <a:rPr lang="en-US" smtClean="0"/>
              <a:t>8</a:t>
            </a:fld>
            <a:endParaRPr lang="en-US" dirty="0"/>
          </a:p>
        </p:txBody>
      </p:sp>
    </p:spTree>
    <p:extLst>
      <p:ext uri="{BB962C8B-B14F-4D97-AF65-F5344CB8AC3E}">
        <p14:creationId xmlns:p14="http://schemas.microsoft.com/office/powerpoint/2010/main" val="34987380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Timeline</a:t>
            </a:r>
            <a:r>
              <a:rPr lang="en-US" sz="1200" baseline="0" dirty="0" smtClean="0"/>
              <a:t> - </a:t>
            </a:r>
            <a:r>
              <a:rPr lang="en-US" sz="1200" dirty="0" smtClean="0"/>
              <a:t>keep it flowing without overloading players or having to much idle time during the exercise</a:t>
            </a:r>
          </a:p>
          <a:p>
            <a:r>
              <a:rPr lang="en-US" sz="1200" dirty="0" err="1" smtClean="0"/>
              <a:t>Conting</a:t>
            </a:r>
            <a:r>
              <a:rPr lang="en-US" sz="1200" baseline="0" dirty="0" smtClean="0"/>
              <a:t>. - </a:t>
            </a:r>
            <a:r>
              <a:rPr lang="en-US" sz="1200" dirty="0" smtClean="0"/>
              <a:t>in case they are needed to speed up the exercise flow</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50</a:t>
            </a:fld>
            <a:endParaRPr lang="en-US" dirty="0"/>
          </a:p>
        </p:txBody>
      </p:sp>
    </p:spTree>
    <p:extLst>
      <p:ext uri="{BB962C8B-B14F-4D97-AF65-F5344CB8AC3E}">
        <p14:creationId xmlns:p14="http://schemas.microsoft.com/office/powerpoint/2010/main" val="34644983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shouldn’t be a need for a lot of contingency injects </a:t>
            </a:r>
          </a:p>
          <a:p>
            <a:r>
              <a:rPr lang="en-US" dirty="0" smtClean="0"/>
              <a:t>Typically one or two controller injects may be used during an exercise </a:t>
            </a:r>
          </a:p>
          <a:p>
            <a:endParaRPr lang="en-US" dirty="0" smtClean="0"/>
          </a:p>
          <a:p>
            <a:r>
              <a:rPr lang="en-US" dirty="0" smtClean="0"/>
              <a:t>BREAK</a:t>
            </a:r>
          </a:p>
        </p:txBody>
      </p:sp>
      <p:sp>
        <p:nvSpPr>
          <p:cNvPr id="4" name="Slide Number Placeholder 3"/>
          <p:cNvSpPr>
            <a:spLocks noGrp="1"/>
          </p:cNvSpPr>
          <p:nvPr>
            <p:ph type="sldNum" sz="quarter" idx="10"/>
          </p:nvPr>
        </p:nvSpPr>
        <p:spPr/>
        <p:txBody>
          <a:bodyPr/>
          <a:lstStyle/>
          <a:p>
            <a:fld id="{F93199CD-3E1B-4AE6-990F-76F925F5EA9F}" type="slidenum">
              <a:rPr lang="en-US" smtClean="0"/>
              <a:t>51</a:t>
            </a:fld>
            <a:endParaRPr lang="en-US" dirty="0"/>
          </a:p>
        </p:txBody>
      </p:sp>
    </p:spTree>
    <p:extLst>
      <p:ext uri="{BB962C8B-B14F-4D97-AF65-F5344CB8AC3E}">
        <p14:creationId xmlns:p14="http://schemas.microsoft.com/office/powerpoint/2010/main" val="20148970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Documentation - hot wash,</a:t>
            </a:r>
            <a:r>
              <a:rPr lang="en-US" baseline="0" dirty="0" smtClean="0"/>
              <a:t> </a:t>
            </a:r>
            <a:r>
              <a:rPr lang="en-US" dirty="0" smtClean="0"/>
              <a:t>controller/evaluator debriefing, EEGs. </a:t>
            </a:r>
          </a:p>
          <a:p>
            <a:r>
              <a:rPr lang="en-US" dirty="0" smtClean="0"/>
              <a:t>AAR- The improvement plan in your AAR should include any and all relevant information from the hot wash notes, controller/evaluator debriefing notes, and the EEGs </a:t>
            </a:r>
          </a:p>
        </p:txBody>
      </p:sp>
      <p:sp>
        <p:nvSpPr>
          <p:cNvPr id="4" name="Slide Number Placeholder 3"/>
          <p:cNvSpPr>
            <a:spLocks noGrp="1"/>
          </p:cNvSpPr>
          <p:nvPr>
            <p:ph type="sldNum" sz="quarter" idx="10"/>
          </p:nvPr>
        </p:nvSpPr>
        <p:spPr/>
        <p:txBody>
          <a:bodyPr/>
          <a:lstStyle/>
          <a:p>
            <a:fld id="{F93199CD-3E1B-4AE6-990F-76F925F5EA9F}" type="slidenum">
              <a:rPr lang="en-US" smtClean="0"/>
              <a:t>54</a:t>
            </a:fld>
            <a:endParaRPr lang="en-US" dirty="0"/>
          </a:p>
        </p:txBody>
      </p:sp>
    </p:spTree>
    <p:extLst>
      <p:ext uri="{BB962C8B-B14F-4D97-AF65-F5344CB8AC3E}">
        <p14:creationId xmlns:p14="http://schemas.microsoft.com/office/powerpoint/2010/main" val="2961046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Exercise Plan, Situational Manual, Facilitator’s Guide, Controller/ Evaluator Handbook, EEGs, MSEL, Participant Feedback Forms, exercise multimedia presentation</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9</a:t>
            </a:fld>
            <a:endParaRPr lang="en-US" dirty="0"/>
          </a:p>
        </p:txBody>
      </p:sp>
    </p:spTree>
    <p:extLst>
      <p:ext uri="{BB962C8B-B14F-4D97-AF65-F5344CB8AC3E}">
        <p14:creationId xmlns:p14="http://schemas.microsoft.com/office/powerpoint/2010/main" val="16525464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real world events -</a:t>
            </a:r>
            <a:r>
              <a:rPr lang="en-US" sz="1200" baseline="0" dirty="0" smtClean="0"/>
              <a:t> </a:t>
            </a:r>
            <a:r>
              <a:rPr lang="en-US" sz="1200" dirty="0" smtClean="0"/>
              <a:t>“During the response”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After Action Reports (AAR) written on real world events are different in that it’s not a planned event and the AAR is written during/after the event</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17</a:t>
            </a:fld>
            <a:endParaRPr lang="en-US" dirty="0"/>
          </a:p>
        </p:txBody>
      </p:sp>
    </p:spTree>
    <p:extLst>
      <p:ext uri="{BB962C8B-B14F-4D97-AF65-F5344CB8AC3E}">
        <p14:creationId xmlns:p14="http://schemas.microsoft.com/office/powerpoint/2010/main" val="1987345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Core</a:t>
            </a:r>
            <a:r>
              <a:rPr lang="en-US" sz="1200" baseline="0" dirty="0" smtClean="0"/>
              <a:t> Cap - </a:t>
            </a:r>
            <a:r>
              <a:rPr lang="en-US" sz="1200" dirty="0" smtClean="0"/>
              <a:t>based on the selected portion(s) of the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OBJ -</a:t>
            </a:r>
            <a:r>
              <a:rPr lang="en-US" sz="1200" baseline="0" dirty="0" smtClean="0"/>
              <a:t> </a:t>
            </a:r>
            <a:r>
              <a:rPr lang="en-US" sz="1200" dirty="0" smtClean="0"/>
              <a:t>Based on your plan and the selected core capability</a:t>
            </a:r>
          </a:p>
        </p:txBody>
      </p:sp>
      <p:sp>
        <p:nvSpPr>
          <p:cNvPr id="4" name="Slide Number Placeholder 3"/>
          <p:cNvSpPr>
            <a:spLocks noGrp="1"/>
          </p:cNvSpPr>
          <p:nvPr>
            <p:ph type="sldNum" sz="quarter" idx="10"/>
          </p:nvPr>
        </p:nvSpPr>
        <p:spPr/>
        <p:txBody>
          <a:bodyPr/>
          <a:lstStyle/>
          <a:p>
            <a:fld id="{F93199CD-3E1B-4AE6-990F-76F925F5EA9F}" type="slidenum">
              <a:rPr lang="en-US" smtClean="0"/>
              <a:t>27</a:t>
            </a:fld>
            <a:endParaRPr lang="en-US" dirty="0"/>
          </a:p>
        </p:txBody>
      </p:sp>
    </p:spTree>
    <p:extLst>
      <p:ext uri="{BB962C8B-B14F-4D97-AF65-F5344CB8AC3E}">
        <p14:creationId xmlns:p14="http://schemas.microsoft.com/office/powerpoint/2010/main" val="1497658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OBJ - based on the selected portion(s) of the plan(s)</a:t>
            </a:r>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28</a:t>
            </a:fld>
            <a:endParaRPr lang="en-US" dirty="0"/>
          </a:p>
        </p:txBody>
      </p:sp>
    </p:spTree>
    <p:extLst>
      <p:ext uri="{BB962C8B-B14F-4D97-AF65-F5344CB8AC3E}">
        <p14:creationId xmlns:p14="http://schemas.microsoft.com/office/powerpoint/2010/main" val="17744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a:t>
            </a:r>
            <a:endParaRPr lang="en-US" baseline="0" dirty="0" smtClean="0"/>
          </a:p>
        </p:txBody>
      </p:sp>
      <p:sp>
        <p:nvSpPr>
          <p:cNvPr id="4" name="Slide Number Placeholder 3"/>
          <p:cNvSpPr>
            <a:spLocks noGrp="1"/>
          </p:cNvSpPr>
          <p:nvPr>
            <p:ph type="sldNum" sz="quarter" idx="10"/>
          </p:nvPr>
        </p:nvSpPr>
        <p:spPr/>
        <p:txBody>
          <a:bodyPr/>
          <a:lstStyle/>
          <a:p>
            <a:fld id="{F93199CD-3E1B-4AE6-990F-76F925F5EA9F}" type="slidenum">
              <a:rPr lang="en-US" smtClean="0"/>
              <a:t>29</a:t>
            </a:fld>
            <a:endParaRPr lang="en-US" dirty="0"/>
          </a:p>
        </p:txBody>
      </p:sp>
    </p:spTree>
    <p:extLst>
      <p:ext uri="{BB962C8B-B14F-4D97-AF65-F5344CB8AC3E}">
        <p14:creationId xmlns:p14="http://schemas.microsoft.com/office/powerpoint/2010/main" val="3782920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a:t>
            </a:r>
            <a:endParaRPr lang="en-US" baseline="0" dirty="0" smtClean="0"/>
          </a:p>
        </p:txBody>
      </p:sp>
      <p:sp>
        <p:nvSpPr>
          <p:cNvPr id="4" name="Slide Number Placeholder 3"/>
          <p:cNvSpPr>
            <a:spLocks noGrp="1"/>
          </p:cNvSpPr>
          <p:nvPr>
            <p:ph type="sldNum" sz="quarter" idx="10"/>
          </p:nvPr>
        </p:nvSpPr>
        <p:spPr/>
        <p:txBody>
          <a:bodyPr/>
          <a:lstStyle/>
          <a:p>
            <a:fld id="{F93199CD-3E1B-4AE6-990F-76F925F5EA9F}" type="slidenum">
              <a:rPr lang="en-US" smtClean="0"/>
              <a:t>30</a:t>
            </a:fld>
            <a:endParaRPr lang="en-US" dirty="0"/>
          </a:p>
        </p:txBody>
      </p:sp>
    </p:spTree>
    <p:extLst>
      <p:ext uri="{BB962C8B-B14F-4D97-AF65-F5344CB8AC3E}">
        <p14:creationId xmlns:p14="http://schemas.microsoft.com/office/powerpoint/2010/main" val="20895554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Form or template </a:t>
            </a:r>
          </a:p>
          <a:p>
            <a:endParaRPr lang="en-US" dirty="0"/>
          </a:p>
        </p:txBody>
      </p:sp>
      <p:sp>
        <p:nvSpPr>
          <p:cNvPr id="4" name="Slide Number Placeholder 3"/>
          <p:cNvSpPr>
            <a:spLocks noGrp="1"/>
          </p:cNvSpPr>
          <p:nvPr>
            <p:ph type="sldNum" sz="quarter" idx="10"/>
          </p:nvPr>
        </p:nvSpPr>
        <p:spPr/>
        <p:txBody>
          <a:bodyPr/>
          <a:lstStyle/>
          <a:p>
            <a:fld id="{F93199CD-3E1B-4AE6-990F-76F925F5EA9F}" type="slidenum">
              <a:rPr lang="en-US" smtClean="0"/>
              <a:t>32</a:t>
            </a:fld>
            <a:endParaRPr lang="en-US" dirty="0"/>
          </a:p>
        </p:txBody>
      </p:sp>
    </p:spTree>
    <p:extLst>
      <p:ext uri="{BB962C8B-B14F-4D97-AF65-F5344CB8AC3E}">
        <p14:creationId xmlns:p14="http://schemas.microsoft.com/office/powerpoint/2010/main" val="6384912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4854" y="1122363"/>
            <a:ext cx="8999118" cy="2387600"/>
          </a:xfrm>
        </p:spPr>
        <p:txBody>
          <a:bodyPr anchor="b">
            <a:normAutofit/>
          </a:bodyPr>
          <a:lstStyle>
            <a:lvl1pPr algn="ctr">
              <a:defRPr sz="4799"/>
            </a:lvl1pPr>
          </a:lstStyle>
          <a:p>
            <a:r>
              <a:rPr lang="en-US" smtClean="0"/>
              <a:t>Click to edit Master title style</a:t>
            </a:r>
            <a:endParaRPr lang="en-US" dirty="0"/>
          </a:p>
        </p:txBody>
      </p:sp>
      <p:sp>
        <p:nvSpPr>
          <p:cNvPr id="3" name="Subtitle 2"/>
          <p:cNvSpPr>
            <a:spLocks noGrp="1"/>
          </p:cNvSpPr>
          <p:nvPr>
            <p:ph type="subTitle" idx="1"/>
          </p:nvPr>
        </p:nvSpPr>
        <p:spPr>
          <a:xfrm>
            <a:off x="1594854" y="3602038"/>
            <a:ext cx="8999118" cy="1655762"/>
          </a:xfrm>
        </p:spPr>
        <p:txBody>
          <a:bodyPr/>
          <a:lstStyle>
            <a:lvl1pPr marL="0" indent="0" algn="ctr">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2498CD-A622-4ACC-98D8-8365C1B868F0}" type="datetime1">
              <a:rPr lang="en-US" smtClean="0"/>
              <a:pPr/>
              <a:t>4/18/2023</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422166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568" y="4289373"/>
            <a:ext cx="10364864" cy="819355"/>
          </a:xfrm>
        </p:spPr>
        <p:txBody>
          <a:bodyPr anchor="b">
            <a:normAutofit/>
          </a:bodyPr>
          <a:lstStyle>
            <a:lvl1pPr>
              <a:defRPr sz="27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568" y="621322"/>
            <a:ext cx="103648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913557" y="5108728"/>
            <a:ext cx="10363299" cy="682472"/>
          </a:xfrm>
        </p:spPr>
        <p:txBody>
          <a:bodyPr>
            <a:normAutofit/>
          </a:bodyPr>
          <a:lstStyle>
            <a:lvl1pPr marL="0" indent="0" algn="ctr">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4AB525-F3F4-481A-B8D5-B732FA9EB082}" type="datetime1">
              <a:rPr lang="en-US" smtClean="0"/>
              <a:pPr/>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48573250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6" cy="3424859"/>
          </a:xfrm>
        </p:spPr>
        <p:txBody>
          <a:bodyPr anchor="ctr"/>
          <a:lstStyle>
            <a:lvl1pPr>
              <a:defRPr sz="3199"/>
            </a:lvl1pPr>
          </a:lstStyle>
          <a:p>
            <a:r>
              <a:rPr lang="en-US" smtClean="0"/>
              <a:t>Click to edit Master title style</a:t>
            </a:r>
            <a:endParaRPr lang="en-US" dirty="0"/>
          </a:p>
        </p:txBody>
      </p:sp>
      <p:sp>
        <p:nvSpPr>
          <p:cNvPr id="4" name="Text Placeholder 3"/>
          <p:cNvSpPr>
            <a:spLocks noGrp="1"/>
          </p:cNvSpPr>
          <p:nvPr>
            <p:ph type="body" sz="half" idx="2"/>
          </p:nvPr>
        </p:nvSpPr>
        <p:spPr>
          <a:xfrm>
            <a:off x="913557" y="4204820"/>
            <a:ext cx="10351065" cy="1592186"/>
          </a:xfrm>
        </p:spPr>
        <p:txBody>
          <a:bodyPr anchor="ct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4AB525-F3F4-481A-B8D5-B732FA9EB082}" type="datetime1">
              <a:rPr lang="en-US" smtClean="0"/>
              <a:pPr/>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41390825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5836" y="609600"/>
            <a:ext cx="9300329" cy="2992904"/>
          </a:xfrm>
        </p:spPr>
        <p:txBody>
          <a:bodyPr anchor="ctr"/>
          <a:lstStyle>
            <a:lvl1pPr>
              <a:defRPr sz="3199"/>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196" y="3610032"/>
            <a:ext cx="8750020" cy="426812"/>
          </a:xfrm>
        </p:spPr>
        <p:txBody>
          <a:bodyPr anchor="t">
            <a:normAutofit/>
          </a:bodyPr>
          <a:lstStyle>
            <a:lvl1pPr marL="0" indent="0" algn="r">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556" y="4204821"/>
            <a:ext cx="10351066" cy="1586380"/>
          </a:xfrm>
        </p:spPr>
        <p:txBody>
          <a:bodyPr anchor="ctr">
            <a:normAutofit/>
          </a:bodyP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4AB525-F3F4-481A-B8D5-B732FA9EB082}" type="datetime1">
              <a:rPr lang="en-US" smtClean="0"/>
              <a:pPr/>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
        <p:nvSpPr>
          <p:cNvPr id="11" name="TextBox 10"/>
          <p:cNvSpPr txBox="1"/>
          <p:nvPr/>
        </p:nvSpPr>
        <p:spPr>
          <a:xfrm>
            <a:off x="836394" y="735241"/>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998" dirty="0">
                <a:solidFill>
                  <a:schemeClr val="tx1"/>
                </a:solidFill>
                <a:effectLst/>
              </a:rPr>
              <a:t>“</a:t>
            </a:r>
          </a:p>
        </p:txBody>
      </p:sp>
      <p:sp>
        <p:nvSpPr>
          <p:cNvPr id="13" name="TextBox 12"/>
          <p:cNvSpPr txBox="1"/>
          <p:nvPr/>
        </p:nvSpPr>
        <p:spPr>
          <a:xfrm>
            <a:off x="10655181" y="2972093"/>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998" dirty="0">
                <a:solidFill>
                  <a:schemeClr val="tx1"/>
                </a:solidFill>
                <a:effectLst/>
              </a:rPr>
              <a:t>”</a:t>
            </a:r>
          </a:p>
        </p:txBody>
      </p:sp>
    </p:spTree>
    <p:extLst>
      <p:ext uri="{BB962C8B-B14F-4D97-AF65-F5344CB8AC3E}">
        <p14:creationId xmlns:p14="http://schemas.microsoft.com/office/powerpoint/2010/main" val="4628083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569" y="2126943"/>
            <a:ext cx="10352630" cy="2511835"/>
          </a:xfrm>
        </p:spPr>
        <p:txBody>
          <a:bodyPr anchor="b"/>
          <a:lstStyle>
            <a:lvl1pPr>
              <a:defRPr sz="3199"/>
            </a:lvl1pPr>
          </a:lstStyle>
          <a:p>
            <a:r>
              <a:rPr lang="en-US" smtClean="0"/>
              <a:t>Click to edit Master title style</a:t>
            </a:r>
            <a:endParaRPr lang="en-US" dirty="0"/>
          </a:p>
        </p:txBody>
      </p:sp>
      <p:sp>
        <p:nvSpPr>
          <p:cNvPr id="4" name="Text Placeholder 3"/>
          <p:cNvSpPr>
            <a:spLocks noGrp="1"/>
          </p:cNvSpPr>
          <p:nvPr>
            <p:ph type="body" sz="half" idx="2"/>
          </p:nvPr>
        </p:nvSpPr>
        <p:spPr>
          <a:xfrm>
            <a:off x="913556" y="4650556"/>
            <a:ext cx="10351067" cy="1140644"/>
          </a:xfrm>
        </p:spPr>
        <p:txBody>
          <a:bodyPr anchor="t"/>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B4AB525-F3F4-481A-B8D5-B732FA9EB082}" type="datetime1">
              <a:rPr lang="en-US" smtClean="0"/>
              <a:pPr/>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69801953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556" y="609601"/>
            <a:ext cx="10351066"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556" y="2088320"/>
            <a:ext cx="3298097" cy="823305"/>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556" y="2911624"/>
            <a:ext cx="3298097"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3720" y="2088320"/>
            <a:ext cx="3297699" cy="823304"/>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3721" y="2911624"/>
            <a:ext cx="3298962"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1222" y="2088320"/>
            <a:ext cx="3290354" cy="823304"/>
          </a:xfrm>
        </p:spPr>
        <p:txBody>
          <a:bodyPr anchor="b">
            <a:noAutofit/>
          </a:bodyPr>
          <a:lstStyle>
            <a:lvl1pPr marL="0" indent="0" algn="ctr">
              <a:lnSpc>
                <a:spcPct val="100000"/>
              </a:lnSpc>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4269" y="2911624"/>
            <a:ext cx="3290354" cy="2879576"/>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B4AB525-F3F4-481A-B8D5-B732FA9EB082}" type="datetime1">
              <a:rPr lang="en-US" smtClean="0"/>
              <a:pPr/>
              <a:t>4/18/2023</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30197715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557" y="609601"/>
            <a:ext cx="10351066"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557" y="4195899"/>
            <a:ext cx="3298096"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91736" y="2298987"/>
            <a:ext cx="293928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557" y="4772161"/>
            <a:ext cx="3298096" cy="1019038"/>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1544" y="4195899"/>
            <a:ext cx="3298124"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67807" y="2298987"/>
            <a:ext cx="2929762"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0191" y="4772160"/>
            <a:ext cx="3299477" cy="1019038"/>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1347" y="4195899"/>
            <a:ext cx="3289043" cy="576262"/>
          </a:xfrm>
        </p:spPr>
        <p:txBody>
          <a:bodyPr anchor="b">
            <a:noAutofit/>
          </a:bodyPr>
          <a:lstStyle>
            <a:lvl1pPr marL="0" indent="0" algn="ctr">
              <a:lnSpc>
                <a:spcPct val="100000"/>
              </a:lnSpc>
              <a:buNone/>
              <a:defRPr sz="19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150681" y="2298987"/>
            <a:ext cx="2931349"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1222" y="4772162"/>
            <a:ext cx="3293400" cy="1019037"/>
          </a:xfrm>
        </p:spPr>
        <p:txBody>
          <a:bodyPr anchor="t">
            <a:normAutofit/>
          </a:bodyPr>
          <a:lstStyle>
            <a:lvl1pPr marL="0" indent="0" algn="ctr">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B4AB525-F3F4-481A-B8D5-B732FA9EB082}" type="datetime1">
              <a:rPr lang="en-US" smtClean="0"/>
              <a:pPr/>
              <a:t>4/18/2023</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288502103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B2CF6B-193C-4CEB-9860-F1C5F0818FA3}" type="datetime1">
              <a:rPr lang="en-US" smtClean="0"/>
              <a:t>4/18/2023</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53314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2628" y="609600"/>
            <a:ext cx="2541995"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556" y="609600"/>
            <a:ext cx="7656711"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56CBC3-4EDC-4C84-BDD0-15F2AD890B92}" type="datetime1">
              <a:rPr lang="en-US" smtClean="0"/>
              <a:t>4/18/2023</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17616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CEBF3DB-CE40-42F4-BAF4-5D73D1160093}" type="datetime1">
              <a:rPr lang="en-US" smtClean="0"/>
              <a:t>4/18/2023</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2141996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8924" y="657227"/>
            <a:ext cx="9730977" cy="2852737"/>
          </a:xfrm>
        </p:spPr>
        <p:txBody>
          <a:bodyPr anchor="b">
            <a:normAutofit/>
          </a:bodyPr>
          <a:lstStyle>
            <a:lvl1pPr>
              <a:defRPr sz="3399"/>
            </a:lvl1pPr>
          </a:lstStyle>
          <a:p>
            <a:r>
              <a:rPr lang="en-US" smtClean="0"/>
              <a:t>Click to edit Master title style</a:t>
            </a:r>
            <a:endParaRPr lang="en-US" dirty="0"/>
          </a:p>
        </p:txBody>
      </p:sp>
      <p:sp>
        <p:nvSpPr>
          <p:cNvPr id="3" name="Text Placeholder 2"/>
          <p:cNvSpPr>
            <a:spLocks noGrp="1"/>
          </p:cNvSpPr>
          <p:nvPr>
            <p:ph type="body" idx="1"/>
          </p:nvPr>
        </p:nvSpPr>
        <p:spPr>
          <a:xfrm>
            <a:off x="1228924" y="3602039"/>
            <a:ext cx="9730977" cy="1500187"/>
          </a:xfrm>
        </p:spPr>
        <p:txBody>
          <a:bodyPr/>
          <a:lstStyle>
            <a:lvl1pPr marL="0" indent="0" algn="ctr">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3ECA6E5-33C6-44C3-9324-1BC5DF93F43F}" type="datetime1">
              <a:rPr lang="en-US" smtClean="0"/>
              <a:t>4/18/2023</a:t>
            </a:fld>
            <a:endParaRPr lang="en-US" dirty="0"/>
          </a:p>
        </p:txBody>
      </p:sp>
      <p:sp>
        <p:nvSpPr>
          <p:cNvPr id="5" name="Footer Placeholder 4"/>
          <p:cNvSpPr>
            <a:spLocks noGrp="1"/>
          </p:cNvSpPr>
          <p:nvPr>
            <p:ph type="ftr" sz="quarter" idx="11"/>
          </p:nvPr>
        </p:nvSpPr>
        <p:spPr/>
        <p:txBody>
          <a:bodyPr/>
          <a:lstStyle/>
          <a:p>
            <a:r>
              <a:rPr lang="en-US" smtClean="0"/>
              <a:t>Add a footer</a:t>
            </a:r>
            <a:endParaRPr lang="en-US" dirty="0"/>
          </a:p>
        </p:txBody>
      </p:sp>
      <p:sp>
        <p:nvSpPr>
          <p:cNvPr id="6" name="Slide Number Placeholder 5"/>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30563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5"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557" y="2088320"/>
            <a:ext cx="5104674"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1796" y="2088320"/>
            <a:ext cx="5092827" cy="370288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9C9C1D9-07E1-4387-AF34-89EE2802766D}" type="datetime1">
              <a:rPr lang="en-US" smtClean="0"/>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00762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5"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507" y="2088320"/>
            <a:ext cx="4877928" cy="823912"/>
          </a:xfrm>
        </p:spPr>
        <p:txBody>
          <a:bodyPr anchor="b"/>
          <a:lstStyle>
            <a:lvl1pPr marL="0" indent="0">
              <a:lnSpc>
                <a:spcPct val="100000"/>
              </a:lnSpc>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913557" y="2912232"/>
            <a:ext cx="5105878"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336" y="2088320"/>
            <a:ext cx="4864287" cy="823912"/>
          </a:xfrm>
        </p:spPr>
        <p:txBody>
          <a:bodyPr anchor="b"/>
          <a:lstStyle>
            <a:lvl1pPr marL="0" indent="0">
              <a:lnSpc>
                <a:spcPct val="100000"/>
              </a:lnSpc>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0593" y="2912232"/>
            <a:ext cx="5094030" cy="287896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69E85B-B39A-43E9-82DE-E3279D984288}" type="datetime1">
              <a:rPr lang="en-US" smtClean="0"/>
              <a:t>4/18/2023</a:t>
            </a:fld>
            <a:endParaRPr lang="en-US" dirty="0"/>
          </a:p>
        </p:txBody>
      </p:sp>
      <p:sp>
        <p:nvSpPr>
          <p:cNvPr id="8" name="Footer Placeholder 7"/>
          <p:cNvSpPr>
            <a:spLocks noGrp="1"/>
          </p:cNvSpPr>
          <p:nvPr>
            <p:ph type="ftr" sz="quarter" idx="11"/>
          </p:nvPr>
        </p:nvSpPr>
        <p:spPr/>
        <p:txBody>
          <a:bodyPr/>
          <a:lstStyle/>
          <a:p>
            <a:r>
              <a:rPr lang="en-US" smtClean="0"/>
              <a:t>Add a footer</a:t>
            </a:r>
            <a:endParaRPr lang="en-US" dirty="0"/>
          </a:p>
        </p:txBody>
      </p:sp>
      <p:sp>
        <p:nvSpPr>
          <p:cNvPr id="9" name="Slide Number Placeholder 8"/>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39485665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270C95-D35D-47FC-816D-E56328637043}" type="datetime1">
              <a:rPr lang="en-US" smtClean="0"/>
              <a:t>4/18/2023</a:t>
            </a:fld>
            <a:endParaRPr lang="en-US" dirty="0"/>
          </a:p>
        </p:txBody>
      </p:sp>
      <p:sp>
        <p:nvSpPr>
          <p:cNvPr id="4" name="Footer Placeholder 3"/>
          <p:cNvSpPr>
            <a:spLocks noGrp="1"/>
          </p:cNvSpPr>
          <p:nvPr>
            <p:ph type="ftr" sz="quarter" idx="11"/>
          </p:nvPr>
        </p:nvSpPr>
        <p:spPr/>
        <p:txBody>
          <a:bodyPr/>
          <a:lstStyle/>
          <a:p>
            <a:r>
              <a:rPr lang="en-US" smtClean="0"/>
              <a:t>Add a footer</a:t>
            </a:r>
            <a:endParaRPr lang="en-US" dirty="0"/>
          </a:p>
        </p:txBody>
      </p:sp>
      <p:sp>
        <p:nvSpPr>
          <p:cNvPr id="5" name="Slide Number Placeholder 4"/>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40204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163A7-695C-4C09-B334-6924060F5B71}" type="datetime1">
              <a:rPr lang="en-US" smtClean="0"/>
              <a:t>4/18/2023</a:t>
            </a:fld>
            <a:endParaRPr lang="en-US" dirty="0"/>
          </a:p>
        </p:txBody>
      </p:sp>
      <p:sp>
        <p:nvSpPr>
          <p:cNvPr id="3" name="Footer Placeholder 2"/>
          <p:cNvSpPr>
            <a:spLocks noGrp="1"/>
          </p:cNvSpPr>
          <p:nvPr>
            <p:ph type="ftr" sz="quarter" idx="11"/>
          </p:nvPr>
        </p:nvSpPr>
        <p:spPr/>
        <p:txBody>
          <a:bodyPr/>
          <a:lstStyle/>
          <a:p>
            <a:r>
              <a:rPr lang="en-US" smtClean="0"/>
              <a:t>Add a footer</a:t>
            </a:r>
            <a:endParaRPr lang="en-US" dirty="0"/>
          </a:p>
        </p:txBody>
      </p:sp>
      <p:sp>
        <p:nvSpPr>
          <p:cNvPr id="4" name="Slide Number Placeholder 3"/>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149483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6990" y="609600"/>
            <a:ext cx="3931213" cy="2362200"/>
          </a:xfrm>
        </p:spPr>
        <p:txBody>
          <a:bodyPr anchor="b">
            <a:normAutofit/>
          </a:bodyPr>
          <a:lstStyle>
            <a:lvl1pPr>
              <a:defRPr sz="2799"/>
            </a:lvl1pPr>
          </a:lstStyle>
          <a:p>
            <a:r>
              <a:rPr lang="en-US" smtClean="0"/>
              <a:t>Click to edit Master title style</a:t>
            </a:r>
            <a:endParaRPr lang="en-US" dirty="0"/>
          </a:p>
        </p:txBody>
      </p:sp>
      <p:sp>
        <p:nvSpPr>
          <p:cNvPr id="3" name="Content Placeholder 2"/>
          <p:cNvSpPr>
            <a:spLocks noGrp="1"/>
          </p:cNvSpPr>
          <p:nvPr>
            <p:ph idx="1"/>
          </p:nvPr>
        </p:nvSpPr>
        <p:spPr>
          <a:xfrm>
            <a:off x="5076742" y="609600"/>
            <a:ext cx="6187880" cy="518160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6990" y="2971801"/>
            <a:ext cx="3931213" cy="2819399"/>
          </a:xfrm>
        </p:spPr>
        <p:txBody>
          <a:bodyPr/>
          <a:lstStyle>
            <a:lvl1pPr marL="0" indent="0" algn="ctr">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5B6D02-49B3-41C1-9893-391F698AE757}" type="datetime1">
              <a:rPr lang="en-US" smtClean="0"/>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t>‹#›</a:t>
            </a:fld>
            <a:endParaRPr lang="en-US" dirty="0"/>
          </a:p>
        </p:txBody>
      </p:sp>
    </p:spTree>
    <p:extLst>
      <p:ext uri="{BB962C8B-B14F-4D97-AF65-F5344CB8AC3E}">
        <p14:creationId xmlns:p14="http://schemas.microsoft.com/office/powerpoint/2010/main" val="865285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6989" y="609600"/>
            <a:ext cx="5928229" cy="2362200"/>
          </a:xfrm>
        </p:spPr>
        <p:txBody>
          <a:bodyPr anchor="b">
            <a:normAutofit/>
          </a:bodyPr>
          <a:lstStyle>
            <a:lvl1pPr>
              <a:defRPr sz="31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2871" y="758881"/>
            <a:ext cx="325450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913556" y="2971800"/>
            <a:ext cx="5933404" cy="2819400"/>
          </a:xfrm>
        </p:spPr>
        <p:txBody>
          <a:bodyPr>
            <a:normAutofit/>
          </a:bodyPr>
          <a:lstStyle>
            <a:lvl1pPr marL="0" indent="0" algn="ctr">
              <a:buNone/>
              <a:defRPr sz="1799"/>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D91AC91-90B4-40B7-917F-BAE86E369F96}" type="datetime1">
              <a:rPr lang="en-US" smtClean="0"/>
              <a:t>4/18/2023</a:t>
            </a:fld>
            <a:endParaRPr lang="en-US" dirty="0"/>
          </a:p>
        </p:txBody>
      </p:sp>
      <p:sp>
        <p:nvSpPr>
          <p:cNvPr id="6" name="Footer Placeholder 5"/>
          <p:cNvSpPr>
            <a:spLocks noGrp="1"/>
          </p:cNvSpPr>
          <p:nvPr>
            <p:ph type="ftr" sz="quarter" idx="11"/>
          </p:nvPr>
        </p:nvSpPr>
        <p:spPr/>
        <p:txBody>
          <a:bodyPr/>
          <a:lstStyle/>
          <a:p>
            <a:r>
              <a:rPr lang="en-US" smtClean="0"/>
              <a:t>Add a footer</a:t>
            </a:r>
            <a:endParaRPr lang="en-US" dirty="0"/>
          </a:p>
        </p:txBody>
      </p:sp>
      <p:sp>
        <p:nvSpPr>
          <p:cNvPr id="7" name="Slide Number Placeholder 6"/>
          <p:cNvSpPr>
            <a:spLocks noGrp="1"/>
          </p:cNvSpPr>
          <p:nvPr>
            <p:ph type="sldNum" sz="quarter" idx="12"/>
          </p:nvPr>
        </p:nvSpPr>
        <p:spPr/>
        <p:txBody>
          <a:body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794658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557" y="609601"/>
            <a:ext cx="10351065"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557" y="2096064"/>
            <a:ext cx="10351066" cy="369513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6736" y="5883276"/>
            <a:ext cx="2742486"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B4AB525-F3F4-481A-B8D5-B732FA9EB082}" type="datetime1">
              <a:rPr lang="en-US" smtClean="0"/>
              <a:pPr/>
              <a:t>4/18/2023</a:t>
            </a:fld>
            <a:endParaRPr lang="en-US" dirty="0"/>
          </a:p>
        </p:txBody>
      </p:sp>
      <p:sp>
        <p:nvSpPr>
          <p:cNvPr id="5" name="Footer Placeholder 4"/>
          <p:cNvSpPr>
            <a:spLocks noGrp="1"/>
          </p:cNvSpPr>
          <p:nvPr>
            <p:ph type="ftr" sz="quarter" idx="3"/>
          </p:nvPr>
        </p:nvSpPr>
        <p:spPr>
          <a:xfrm>
            <a:off x="913557" y="5883276"/>
            <a:ext cx="6671127"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smtClean="0"/>
              <a:t>Add a footer</a:t>
            </a:r>
            <a:endParaRPr lang="en-US" dirty="0"/>
          </a:p>
        </p:txBody>
      </p:sp>
      <p:sp>
        <p:nvSpPr>
          <p:cNvPr id="6" name="Slide Number Placeholder 5"/>
          <p:cNvSpPr>
            <a:spLocks noGrp="1"/>
          </p:cNvSpPr>
          <p:nvPr>
            <p:ph type="sldNum" sz="quarter" idx="4"/>
          </p:nvPr>
        </p:nvSpPr>
        <p:spPr>
          <a:xfrm>
            <a:off x="10511273" y="5883276"/>
            <a:ext cx="75334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A013F82-EE5E-44EE-A61D-E31C6657F26F}" type="slidenum">
              <a:rPr lang="en-US" smtClean="0"/>
              <a:pPr/>
              <a:t>‹#›</a:t>
            </a:fld>
            <a:endParaRPr lang="en-US" dirty="0"/>
          </a:p>
        </p:txBody>
      </p:sp>
    </p:spTree>
    <p:extLst>
      <p:ext uri="{BB962C8B-B14F-4D97-AF65-F5344CB8AC3E}">
        <p14:creationId xmlns:p14="http://schemas.microsoft.com/office/powerpoint/2010/main" val="1668848592"/>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ctr" defTabSz="914126" rtl="0" eaLnBrk="1" latinLnBrk="0" hangingPunct="1">
        <a:lnSpc>
          <a:spcPct val="90000"/>
        </a:lnSpc>
        <a:spcBef>
          <a:spcPct val="0"/>
        </a:spcBef>
        <a:buNone/>
        <a:defRPr sz="3399"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531" indent="-228531" algn="l" defTabSz="914126" rtl="0" eaLnBrk="1" latinLnBrk="0" hangingPunct="1">
        <a:lnSpc>
          <a:spcPct val="120000"/>
        </a:lnSpc>
        <a:spcBef>
          <a:spcPts val="1000"/>
        </a:spcBef>
        <a:buFont typeface="Arial" panose="020B0604020202020204" pitchFamily="34" charset="0"/>
        <a:buChar char="•"/>
        <a:defRPr sz="1999"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594" indent="-228531" algn="l" defTabSz="914126" rtl="0" eaLnBrk="1" latinLnBrk="0" hangingPunct="1">
        <a:lnSpc>
          <a:spcPct val="120000"/>
        </a:lnSpc>
        <a:spcBef>
          <a:spcPts val="500"/>
        </a:spcBef>
        <a:buFont typeface="Arial" panose="020B0604020202020204" pitchFamily="34" charset="0"/>
        <a:buChar char="•"/>
        <a:defRPr sz="1799"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2657" indent="-228531" algn="l" defTabSz="914126"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599720" indent="-228531" algn="l" defTabSz="914126"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6783"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3846"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0908"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7971"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5034" indent="-228531" algn="l" defTabSz="914126"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hyperlink" Target="https://www.dps.arkansas.gov/emergency-management/adem/training-exercise/exercis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fema.gov/emergency-managers/national-preparedness/exercises/too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duotone>
              <a:schemeClr val="bg2">
                <a:shade val="18000"/>
                <a:satMod val="160000"/>
                <a:lumMod val="28000"/>
              </a:schemeClr>
              <a:schemeClr val="bg2">
                <a:tint val="95000"/>
                <a:satMod val="160000"/>
                <a:lumMod val="116000"/>
              </a:schemeClr>
            </a:duotone>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08212" y="1295400"/>
            <a:ext cx="7848600" cy="2278730"/>
          </a:xfrm>
        </p:spPr>
        <p:txBody>
          <a:bodyPr>
            <a:normAutofit/>
          </a:bodyPr>
          <a:lstStyle/>
          <a:p>
            <a:pPr algn="ctr"/>
            <a:r>
              <a:rPr lang="en-US" sz="6000" dirty="0" smtClean="0"/>
              <a:t>The Planning Process </a:t>
            </a:r>
            <a:endParaRPr lang="en-US" sz="6000" dirty="0"/>
          </a:p>
        </p:txBody>
      </p:sp>
      <p:pic>
        <p:nvPicPr>
          <p:cNvPr id="5" name="Picture 4"/>
          <p:cNvPicPr>
            <a:picLocks noChangeAspect="1"/>
          </p:cNvPicPr>
          <p:nvPr/>
        </p:nvPicPr>
        <p:blipFill>
          <a:blip r:embed="rId3">
            <a:clrChange>
              <a:clrFrom>
                <a:srgbClr val="1F1F1F">
                  <a:alpha val="12157"/>
                </a:srgbClr>
              </a:clrFrom>
              <a:clrTo>
                <a:srgbClr val="1F1F1F">
                  <a:alpha val="0"/>
                </a:srgbClr>
              </a:clrTo>
            </a:clrChange>
            <a:extLst>
              <a:ext uri="{28A0092B-C50C-407E-A947-70E740481C1C}">
                <a14:useLocalDpi xmlns:a14="http://schemas.microsoft.com/office/drawing/2010/main" val="0"/>
              </a:ext>
            </a:extLst>
          </a:blip>
          <a:stretch>
            <a:fillRect/>
          </a:stretch>
        </p:blipFill>
        <p:spPr>
          <a:xfrm>
            <a:off x="150812" y="4343401"/>
            <a:ext cx="3200400" cy="2359572"/>
          </a:xfrm>
          <a:prstGeom prst="rect">
            <a:avLst/>
          </a:prstGeom>
        </p:spPr>
      </p:pic>
    </p:spTree>
    <p:extLst>
      <p:ext uri="{BB962C8B-B14F-4D97-AF65-F5344CB8AC3E}">
        <p14:creationId xmlns:p14="http://schemas.microsoft.com/office/powerpoint/2010/main" val="2021395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828800"/>
            <a:ext cx="8229600" cy="1981200"/>
          </a:xfrm>
        </p:spPr>
        <p:txBody>
          <a:bodyPr>
            <a:normAutofit/>
          </a:bodyPr>
          <a:lstStyle/>
          <a:p>
            <a:r>
              <a:rPr lang="en-US" sz="6000" dirty="0" smtClean="0"/>
              <a:t>S.M.A.R.T  Objectives</a:t>
            </a:r>
            <a:endParaRPr lang="en-US" sz="6000" dirty="0"/>
          </a:p>
        </p:txBody>
      </p:sp>
    </p:spTree>
    <p:extLst>
      <p:ext uri="{BB962C8B-B14F-4D97-AF65-F5344CB8AC3E}">
        <p14:creationId xmlns:p14="http://schemas.microsoft.com/office/powerpoint/2010/main" val="27057202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Objectives</a:t>
            </a:r>
            <a:endParaRPr lang="en-US" sz="6000" dirty="0"/>
          </a:p>
        </p:txBody>
      </p:sp>
      <p:sp>
        <p:nvSpPr>
          <p:cNvPr id="3" name="Content Placeholder 2"/>
          <p:cNvSpPr>
            <a:spLocks noGrp="1"/>
          </p:cNvSpPr>
          <p:nvPr>
            <p:ph idx="1"/>
          </p:nvPr>
        </p:nvSpPr>
        <p:spPr>
          <a:xfrm>
            <a:off x="1522413" y="2514600"/>
            <a:ext cx="9134391" cy="3505200"/>
          </a:xfrm>
        </p:spPr>
        <p:txBody>
          <a:bodyPr>
            <a:normAutofit/>
          </a:bodyPr>
          <a:lstStyle/>
          <a:p>
            <a:r>
              <a:rPr lang="en-US" sz="2400" dirty="0" smtClean="0"/>
              <a:t>S.M.A.R.T is an acronym used to identify the characteristics of good objectives </a:t>
            </a:r>
          </a:p>
          <a:p>
            <a:r>
              <a:rPr lang="en-US" sz="2400" dirty="0" smtClean="0"/>
              <a:t>They identify who should do what, under what conditions, and according to which standards</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1187918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a:t>
            </a:r>
            <a:r>
              <a:rPr lang="en-US" sz="6000" dirty="0"/>
              <a:t>Objectives</a:t>
            </a:r>
          </a:p>
        </p:txBody>
      </p:sp>
      <p:sp>
        <p:nvSpPr>
          <p:cNvPr id="3" name="Content Placeholder 2"/>
          <p:cNvSpPr>
            <a:spLocks noGrp="1"/>
          </p:cNvSpPr>
          <p:nvPr>
            <p:ph idx="1"/>
          </p:nvPr>
        </p:nvSpPr>
        <p:spPr/>
        <p:txBody>
          <a:bodyPr/>
          <a:lstStyle/>
          <a:p>
            <a:r>
              <a:rPr lang="en-US" sz="2400" dirty="0" smtClean="0"/>
              <a:t>S.M.A.R.T Objectives are:</a:t>
            </a:r>
          </a:p>
          <a:p>
            <a:pPr lvl="1"/>
            <a:r>
              <a:rPr lang="en-US" sz="2000" dirty="0" smtClean="0"/>
              <a:t>Specific</a:t>
            </a:r>
          </a:p>
          <a:p>
            <a:pPr lvl="1"/>
            <a:r>
              <a:rPr lang="en-US" sz="2000" dirty="0" smtClean="0"/>
              <a:t>Measurable</a:t>
            </a:r>
          </a:p>
          <a:p>
            <a:pPr lvl="1"/>
            <a:r>
              <a:rPr lang="en-US" sz="2000" dirty="0" smtClean="0"/>
              <a:t>Achievable</a:t>
            </a:r>
          </a:p>
          <a:p>
            <a:pPr lvl="1"/>
            <a:r>
              <a:rPr lang="en-US" sz="2000" dirty="0" smtClean="0"/>
              <a:t>Relevant </a:t>
            </a:r>
          </a:p>
          <a:p>
            <a:pPr lvl="1"/>
            <a:r>
              <a:rPr lang="en-US" sz="2000" dirty="0" smtClean="0"/>
              <a:t>Time-bound</a:t>
            </a:r>
            <a:endParaRPr lang="en-US" sz="20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14068683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a:t>
            </a:r>
            <a:r>
              <a:rPr lang="en-US" sz="6000" dirty="0"/>
              <a:t>Objectives</a:t>
            </a:r>
          </a:p>
        </p:txBody>
      </p:sp>
      <p:sp>
        <p:nvSpPr>
          <p:cNvPr id="3" name="Content Placeholder 2"/>
          <p:cNvSpPr>
            <a:spLocks noGrp="1"/>
          </p:cNvSpPr>
          <p:nvPr>
            <p:ph idx="1"/>
          </p:nvPr>
        </p:nvSpPr>
        <p:spPr>
          <a:xfrm>
            <a:off x="911969" y="2110961"/>
            <a:ext cx="9134391" cy="3733800"/>
          </a:xfrm>
        </p:spPr>
        <p:txBody>
          <a:bodyPr>
            <a:normAutofit/>
          </a:bodyPr>
          <a:lstStyle/>
          <a:p>
            <a:r>
              <a:rPr lang="en-US" sz="2400" dirty="0" smtClean="0"/>
              <a:t>Specific:  The objective specifies what needs to be done with a timeline for completion</a:t>
            </a:r>
          </a:p>
          <a:p>
            <a:pPr lvl="1"/>
            <a:r>
              <a:rPr lang="en-US" sz="2000" dirty="0" smtClean="0"/>
              <a:t>Objectives should address the five W’s:</a:t>
            </a:r>
          </a:p>
          <a:p>
            <a:pPr lvl="2"/>
            <a:r>
              <a:rPr lang="en-US" sz="2000" dirty="0" smtClean="0"/>
              <a:t>Who?</a:t>
            </a:r>
          </a:p>
          <a:p>
            <a:pPr lvl="2"/>
            <a:r>
              <a:rPr lang="en-US" sz="2000" dirty="0" smtClean="0"/>
              <a:t>What?</a:t>
            </a:r>
          </a:p>
          <a:p>
            <a:pPr lvl="2"/>
            <a:r>
              <a:rPr lang="en-US" sz="2000" dirty="0" smtClean="0"/>
              <a:t>When?	</a:t>
            </a:r>
          </a:p>
          <a:p>
            <a:pPr lvl="2"/>
            <a:r>
              <a:rPr lang="en-US" sz="2000" dirty="0" smtClean="0"/>
              <a:t>Where?</a:t>
            </a:r>
          </a:p>
          <a:p>
            <a:pPr lvl="2"/>
            <a:r>
              <a:rPr lang="en-US" sz="2000" dirty="0" smtClean="0"/>
              <a:t>Why? </a:t>
            </a:r>
            <a:endParaRPr lang="en-US" sz="20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4272417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a:t>
            </a:r>
            <a:r>
              <a:rPr lang="en-US" sz="6000" dirty="0"/>
              <a:t>Objectives</a:t>
            </a:r>
          </a:p>
        </p:txBody>
      </p:sp>
      <p:sp>
        <p:nvSpPr>
          <p:cNvPr id="3" name="Content Placeholder 2"/>
          <p:cNvSpPr>
            <a:spLocks noGrp="1"/>
          </p:cNvSpPr>
          <p:nvPr>
            <p:ph idx="1"/>
          </p:nvPr>
        </p:nvSpPr>
        <p:spPr>
          <a:xfrm>
            <a:off x="913557" y="2133600"/>
            <a:ext cx="9134391" cy="3429000"/>
          </a:xfrm>
        </p:spPr>
        <p:txBody>
          <a:bodyPr/>
          <a:lstStyle/>
          <a:p>
            <a:r>
              <a:rPr lang="en-US" sz="2400" dirty="0" smtClean="0"/>
              <a:t>Measurable:  Objectives should include a numeric or descriptive measure that define:</a:t>
            </a:r>
          </a:p>
          <a:p>
            <a:pPr lvl="1"/>
            <a:r>
              <a:rPr lang="en-US" sz="2000" dirty="0" smtClean="0"/>
              <a:t>Quantity	</a:t>
            </a:r>
          </a:p>
          <a:p>
            <a:pPr lvl="1"/>
            <a:r>
              <a:rPr lang="en-US" sz="2000" dirty="0" smtClean="0"/>
              <a:t>Quality</a:t>
            </a:r>
          </a:p>
          <a:p>
            <a:pPr lvl="1"/>
            <a:r>
              <a:rPr lang="en-US" sz="2000" dirty="0" smtClean="0"/>
              <a:t>Cost</a:t>
            </a:r>
          </a:p>
          <a:p>
            <a:pPr lvl="1"/>
            <a:r>
              <a:rPr lang="en-US" sz="2000" dirty="0" smtClean="0"/>
              <a:t>Focused on observable actions or outcomes </a:t>
            </a:r>
          </a:p>
          <a:p>
            <a:pPr lvl="1"/>
            <a:endParaRPr lang="en-US"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6674911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a:t>
            </a:r>
            <a:r>
              <a:rPr lang="en-US" sz="6000" dirty="0"/>
              <a:t>Objectives</a:t>
            </a:r>
          </a:p>
        </p:txBody>
      </p:sp>
      <p:sp>
        <p:nvSpPr>
          <p:cNvPr id="3" name="Content Placeholder 2"/>
          <p:cNvSpPr>
            <a:spLocks noGrp="1"/>
          </p:cNvSpPr>
          <p:nvPr>
            <p:ph idx="1"/>
          </p:nvPr>
        </p:nvSpPr>
        <p:spPr>
          <a:xfrm>
            <a:off x="913557" y="2130293"/>
            <a:ext cx="10351066" cy="3695136"/>
          </a:xfrm>
        </p:spPr>
        <p:txBody>
          <a:bodyPr/>
          <a:lstStyle/>
          <a:p>
            <a:r>
              <a:rPr lang="en-US" sz="2400" dirty="0" smtClean="0"/>
              <a:t>Achievable:  Objective should be within the control, influence, and resources of exercise play and participant actions</a:t>
            </a:r>
          </a:p>
          <a:p>
            <a:pPr lvl="1"/>
            <a:r>
              <a:rPr lang="en-US" sz="2400" dirty="0" smtClean="0"/>
              <a:t>Objectives should be realistic goals or tasks based on </a:t>
            </a:r>
            <a:r>
              <a:rPr lang="en-US" sz="2400" b="1" dirty="0" smtClean="0"/>
              <a:t>your </a:t>
            </a:r>
            <a:r>
              <a:rPr lang="en-US" sz="2400" dirty="0" smtClean="0"/>
              <a:t> </a:t>
            </a:r>
            <a:r>
              <a:rPr lang="en-US" sz="2400" b="1" dirty="0" smtClean="0"/>
              <a:t>local</a:t>
            </a:r>
            <a:r>
              <a:rPr lang="en-US" sz="2400" dirty="0" smtClean="0"/>
              <a:t> plans, policies, procedures, etc. and your jurisdictional capabilities </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2836693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S.M.A.R.T </a:t>
            </a:r>
            <a:r>
              <a:rPr lang="en-US" sz="6000" dirty="0"/>
              <a:t>Objectives</a:t>
            </a:r>
          </a:p>
        </p:txBody>
      </p:sp>
      <p:sp>
        <p:nvSpPr>
          <p:cNvPr id="3" name="Content Placeholder 2"/>
          <p:cNvSpPr>
            <a:spLocks noGrp="1"/>
          </p:cNvSpPr>
          <p:nvPr>
            <p:ph idx="1"/>
          </p:nvPr>
        </p:nvSpPr>
        <p:spPr>
          <a:xfrm>
            <a:off x="913557" y="2133600"/>
            <a:ext cx="9134391" cy="3505200"/>
          </a:xfrm>
        </p:spPr>
        <p:txBody>
          <a:bodyPr>
            <a:normAutofit/>
          </a:bodyPr>
          <a:lstStyle/>
          <a:p>
            <a:r>
              <a:rPr lang="en-US" sz="2400" dirty="0" smtClean="0"/>
              <a:t>Relevant:  Objectives should be instrumental to the mission of the organization and link to its goals or strategic intent</a:t>
            </a:r>
          </a:p>
          <a:p>
            <a:pPr lvl="1"/>
            <a:r>
              <a:rPr lang="en-US" sz="2400" dirty="0" smtClean="0"/>
              <a:t>Objectives should be written based on </a:t>
            </a:r>
            <a:r>
              <a:rPr lang="en-US" sz="2400" b="1" dirty="0" smtClean="0"/>
              <a:t>local</a:t>
            </a:r>
            <a:r>
              <a:rPr lang="en-US" sz="2400" dirty="0" smtClean="0"/>
              <a:t> plans, policies, procedures, etc.</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928058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S.M.A.R.T </a:t>
            </a:r>
            <a:r>
              <a:rPr lang="en-US" sz="5400" dirty="0"/>
              <a:t>Objectives</a:t>
            </a:r>
          </a:p>
        </p:txBody>
      </p:sp>
      <p:sp>
        <p:nvSpPr>
          <p:cNvPr id="3" name="Content Placeholder 2"/>
          <p:cNvSpPr>
            <a:spLocks noGrp="1"/>
          </p:cNvSpPr>
          <p:nvPr>
            <p:ph idx="1"/>
          </p:nvPr>
        </p:nvSpPr>
        <p:spPr>
          <a:xfrm>
            <a:off x="913557" y="2135675"/>
            <a:ext cx="9134391" cy="3733800"/>
          </a:xfrm>
        </p:spPr>
        <p:txBody>
          <a:bodyPr>
            <a:normAutofit/>
          </a:bodyPr>
          <a:lstStyle/>
          <a:p>
            <a:r>
              <a:rPr lang="en-US" sz="2400" dirty="0" smtClean="0"/>
              <a:t>Time-Bound:  A specified and reasonable timeframe should be incorporated into all objectives</a:t>
            </a:r>
          </a:p>
          <a:p>
            <a:pPr lvl="1"/>
            <a:r>
              <a:rPr lang="en-US" sz="2400" dirty="0" smtClean="0"/>
              <a:t>Example:  </a:t>
            </a:r>
          </a:p>
          <a:p>
            <a:pPr lvl="2"/>
            <a:r>
              <a:rPr lang="en-US" sz="2000" dirty="0" smtClean="0"/>
              <a:t>In a drill, tabletop, functional, or full-scale exercise:  “within the first hour” or “within the first operational period” </a:t>
            </a:r>
          </a:p>
          <a:p>
            <a:pPr lvl="2"/>
            <a:r>
              <a:rPr lang="en-US" sz="2000" dirty="0" smtClean="0"/>
              <a:t>For workshops: “during the workshop”</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25158702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smtClean="0"/>
              <a:t>How to Write a S.M.A.R.T Objective </a:t>
            </a:r>
            <a:endParaRPr lang="en-US" sz="5400" dirty="0"/>
          </a:p>
        </p:txBody>
      </p:sp>
      <p:sp>
        <p:nvSpPr>
          <p:cNvPr id="3" name="Content Placeholder 2"/>
          <p:cNvSpPr>
            <a:spLocks noGrp="1"/>
          </p:cNvSpPr>
          <p:nvPr>
            <p:ph idx="1"/>
          </p:nvPr>
        </p:nvSpPr>
        <p:spPr>
          <a:xfrm>
            <a:off x="913557" y="2133600"/>
            <a:ext cx="9134391" cy="3505200"/>
          </a:xfrm>
        </p:spPr>
        <p:txBody>
          <a:bodyPr>
            <a:normAutofit/>
          </a:bodyPr>
          <a:lstStyle/>
          <a:p>
            <a:r>
              <a:rPr lang="en-US" sz="2400" dirty="0" smtClean="0"/>
              <a:t>Consider the following objective: </a:t>
            </a:r>
          </a:p>
          <a:p>
            <a:pPr lvl="1"/>
            <a:r>
              <a:rPr lang="en-US" sz="2200" dirty="0"/>
              <a:t>Republic City OEM will test our ability to establish emergency sheltering, food, and hydration support, for up to 25% of </a:t>
            </a:r>
            <a:r>
              <a:rPr lang="en-US" sz="2200" dirty="0" smtClean="0"/>
              <a:t>the people, </a:t>
            </a:r>
            <a:r>
              <a:rPr lang="en-US" sz="2200" dirty="0"/>
              <a:t>at the county fair grounds, within the first 72 hours following the onset of the event. We will utilize our existing mass care plans and reach out to our partners to provide these services throughout the response to the event.</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2695182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a:bodyPr>
          <a:lstStyle/>
          <a:p>
            <a:r>
              <a:rPr lang="en-US" sz="2400" dirty="0" smtClean="0"/>
              <a:t>Answer the following questions:</a:t>
            </a:r>
          </a:p>
          <a:p>
            <a:pPr lvl="1"/>
            <a:r>
              <a:rPr lang="en-US" sz="2200" dirty="0"/>
              <a:t>What goal am I trying to achieve?</a:t>
            </a:r>
          </a:p>
          <a:p>
            <a:pPr lvl="1"/>
            <a:r>
              <a:rPr lang="en-US" sz="2200" dirty="0" smtClean="0"/>
              <a:t>Why </a:t>
            </a:r>
            <a:r>
              <a:rPr lang="en-US" sz="2200" dirty="0"/>
              <a:t>am I trying to achieve this goal?</a:t>
            </a:r>
          </a:p>
          <a:p>
            <a:pPr lvl="1"/>
            <a:r>
              <a:rPr lang="en-US" sz="2200" dirty="0" smtClean="0"/>
              <a:t>Who </a:t>
            </a:r>
            <a:r>
              <a:rPr lang="en-US" sz="2200" dirty="0"/>
              <a:t>is going to achieve this goal?</a:t>
            </a:r>
          </a:p>
          <a:p>
            <a:pPr lvl="1"/>
            <a:r>
              <a:rPr lang="en-US" sz="2200" dirty="0" smtClean="0"/>
              <a:t>When </a:t>
            </a:r>
            <a:r>
              <a:rPr lang="en-US" sz="2200" dirty="0"/>
              <a:t>(within what time frame) is the goal going to be achieved?</a:t>
            </a:r>
          </a:p>
          <a:p>
            <a:pPr lvl="1"/>
            <a:r>
              <a:rPr lang="en-US" sz="2200" dirty="0" smtClean="0"/>
              <a:t>Where </a:t>
            </a:r>
            <a:r>
              <a:rPr lang="en-US" sz="2200" dirty="0"/>
              <a:t>is this goal going to be achieved? (for example, “in _____ County” or “at the County courthouse, fairgrounds, EOC, etc.”)</a:t>
            </a:r>
            <a:endParaRPr lang="en-US" sz="2200" dirty="0" smtClean="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9366755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The Planning Process</a:t>
            </a:r>
            <a:br>
              <a:rPr lang="en-US" sz="5400" dirty="0" smtClean="0"/>
            </a:br>
            <a:r>
              <a:rPr lang="en-US" sz="4800" dirty="0" smtClean="0"/>
              <a:t>(Annual Tasks)</a:t>
            </a:r>
            <a:endParaRPr lang="en-US" sz="4800" dirty="0"/>
          </a:p>
        </p:txBody>
      </p:sp>
      <p:sp>
        <p:nvSpPr>
          <p:cNvPr id="3" name="Content Placeholder 2"/>
          <p:cNvSpPr>
            <a:spLocks noGrp="1"/>
          </p:cNvSpPr>
          <p:nvPr>
            <p:ph idx="1"/>
          </p:nvPr>
        </p:nvSpPr>
        <p:spPr>
          <a:xfrm>
            <a:off x="906030" y="2286000"/>
            <a:ext cx="10351066" cy="3695136"/>
          </a:xfrm>
        </p:spPr>
        <p:txBody>
          <a:bodyPr>
            <a:normAutofit/>
          </a:bodyPr>
          <a:lstStyle/>
          <a:p>
            <a:r>
              <a:rPr lang="en-US" sz="2400" dirty="0" smtClean="0"/>
              <a:t>Conduct a local Integrated Preparedness Planning workshop (IPPW) </a:t>
            </a:r>
          </a:p>
          <a:p>
            <a:r>
              <a:rPr lang="en-US" sz="2400" dirty="0" smtClean="0"/>
              <a:t>Involve local appointed and elected officials </a:t>
            </a:r>
          </a:p>
          <a:p>
            <a:r>
              <a:rPr lang="en-US" sz="2400" dirty="0" smtClean="0"/>
              <a:t>Review existing plans, policies, and procedures </a:t>
            </a:r>
          </a:p>
          <a:p>
            <a:r>
              <a:rPr lang="en-US" sz="2400" dirty="0" smtClean="0"/>
              <a:t>Review past After Action Reports (AARs)/Improvement Plan Matrix</a:t>
            </a:r>
          </a:p>
          <a:p>
            <a:r>
              <a:rPr lang="en-US" sz="2400" dirty="0" smtClean="0"/>
              <a:t>Review past identified training deficient areas </a:t>
            </a:r>
            <a:endParaRPr lang="en-US" sz="2400" dirty="0"/>
          </a:p>
        </p:txBody>
      </p:sp>
    </p:spTree>
    <p:extLst>
      <p:ext uri="{BB962C8B-B14F-4D97-AF65-F5344CB8AC3E}">
        <p14:creationId xmlns:p14="http://schemas.microsoft.com/office/powerpoint/2010/main" val="15074384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a:bodyPr>
          <a:lstStyle/>
          <a:p>
            <a:r>
              <a:rPr lang="en-US" sz="2800" dirty="0"/>
              <a:t>Answer the following questions continued:</a:t>
            </a:r>
          </a:p>
          <a:p>
            <a:pPr lvl="1"/>
            <a:r>
              <a:rPr lang="en-US" sz="2400" dirty="0"/>
              <a:t>How is this goal going to be achieved?</a:t>
            </a:r>
          </a:p>
          <a:p>
            <a:pPr lvl="1"/>
            <a:r>
              <a:rPr lang="en-US" sz="2400" dirty="0"/>
              <a:t>How will I measure or determine if this goal is achieved?</a:t>
            </a:r>
          </a:p>
          <a:p>
            <a:pPr lvl="1"/>
            <a:r>
              <a:rPr lang="en-US" sz="2400" dirty="0"/>
              <a:t>What is the time-frame for achieving/maintaining this goal? (For the first hour/week/month, throughout the event, etc.)</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99214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a:bodyPr>
          <a:lstStyle/>
          <a:p>
            <a:r>
              <a:rPr lang="en-US" sz="2400" dirty="0"/>
              <a:t>What goal am I trying to achieve?</a:t>
            </a:r>
          </a:p>
          <a:p>
            <a:pPr lvl="3"/>
            <a:r>
              <a:rPr lang="en-US" sz="2200" dirty="0"/>
              <a:t>Establish emergency sheltering, food, and hydration for up to 25% of the </a:t>
            </a:r>
            <a:r>
              <a:rPr lang="en-US" sz="2200" dirty="0" smtClean="0"/>
              <a:t>people</a:t>
            </a:r>
            <a:endParaRPr lang="en-US" sz="2200" dirty="0"/>
          </a:p>
          <a:p>
            <a:r>
              <a:rPr lang="en-US" sz="2400" dirty="0"/>
              <a:t>Why am I trying to achieve this goal?</a:t>
            </a:r>
          </a:p>
          <a:p>
            <a:pPr lvl="2"/>
            <a:r>
              <a:rPr lang="en-US" sz="2200" dirty="0"/>
              <a:t>To provide support for the people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9790212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a:bodyPr>
          <a:lstStyle/>
          <a:p>
            <a:r>
              <a:rPr lang="en-US" sz="2400" dirty="0"/>
              <a:t>Who is going to achieve this goal?</a:t>
            </a:r>
          </a:p>
          <a:p>
            <a:pPr lvl="2"/>
            <a:r>
              <a:rPr lang="en-US" sz="2200" dirty="0"/>
              <a:t>Republic City OEM</a:t>
            </a:r>
          </a:p>
          <a:p>
            <a:r>
              <a:rPr lang="en-US" sz="2400" dirty="0"/>
              <a:t>When (within what time frame) is the goal going to be achieved?</a:t>
            </a:r>
          </a:p>
          <a:p>
            <a:pPr lvl="1"/>
            <a:r>
              <a:rPr lang="en-US" sz="2200" dirty="0"/>
              <a:t>Within the first 72 hours following the onset of the event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472397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lnSpcReduction="10000"/>
          </a:bodyPr>
          <a:lstStyle/>
          <a:p>
            <a:r>
              <a:rPr lang="en-US" sz="2400" dirty="0"/>
              <a:t>Where is this goal going to be achieved</a:t>
            </a:r>
            <a:r>
              <a:rPr lang="en-US" sz="2400" dirty="0" smtClean="0"/>
              <a:t>?</a:t>
            </a:r>
          </a:p>
          <a:p>
            <a:pPr lvl="1"/>
            <a:r>
              <a:rPr lang="en-US" sz="2200" dirty="0" smtClean="0"/>
              <a:t>Example: </a:t>
            </a:r>
            <a:r>
              <a:rPr lang="en-US" sz="2200" dirty="0"/>
              <a:t>“in _________ County” or “at the County </a:t>
            </a:r>
            <a:r>
              <a:rPr lang="en-US" sz="2200" dirty="0" smtClean="0"/>
              <a:t>Courthouse, fair-grounds</a:t>
            </a:r>
            <a:r>
              <a:rPr lang="en-US" sz="2200" dirty="0"/>
              <a:t>, EOC, etc.”</a:t>
            </a:r>
          </a:p>
          <a:p>
            <a:pPr lvl="1"/>
            <a:r>
              <a:rPr lang="en-US" sz="2400" dirty="0"/>
              <a:t>At the county fairgrounds </a:t>
            </a:r>
          </a:p>
          <a:p>
            <a:pPr marL="457063" lvl="1" indent="0">
              <a:buNone/>
            </a:pPr>
            <a:endParaRPr lang="en-US" dirty="0"/>
          </a:p>
          <a:p>
            <a:r>
              <a:rPr lang="en-US" sz="2400" dirty="0"/>
              <a:t>How is this goal going to be achieved?</a:t>
            </a:r>
          </a:p>
          <a:p>
            <a:pPr lvl="1"/>
            <a:r>
              <a:rPr lang="en-US" sz="2400" dirty="0"/>
              <a:t>We will utilize our existing mass care plans and reach out to our partners to provide these services.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3950142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a:bodyPr>
          <a:lstStyle/>
          <a:p>
            <a:r>
              <a:rPr lang="en-US" sz="2400" dirty="0"/>
              <a:t>How will I measure or determine if this goal is achieved?</a:t>
            </a:r>
          </a:p>
          <a:p>
            <a:pPr lvl="1"/>
            <a:r>
              <a:rPr lang="en-US" sz="2200" dirty="0"/>
              <a:t>We will test our ability to (achieve/unachieved</a:t>
            </a:r>
            <a:r>
              <a:rPr lang="en-US" sz="2200" dirty="0" smtClean="0"/>
              <a:t>)</a:t>
            </a:r>
          </a:p>
          <a:p>
            <a:pPr marL="457063" lvl="1" indent="0">
              <a:buNone/>
            </a:pPr>
            <a:endParaRPr lang="en-US" dirty="0"/>
          </a:p>
          <a:p>
            <a:r>
              <a:rPr lang="en-US" sz="2400" dirty="0"/>
              <a:t>What is the timeframe for achieving/maintaining this goal?</a:t>
            </a:r>
          </a:p>
          <a:p>
            <a:pPr lvl="1"/>
            <a:r>
              <a:rPr lang="en-US" sz="2200" dirty="0"/>
              <a:t>(For the first hour/week/month, throughout the event, etc.)</a:t>
            </a:r>
          </a:p>
          <a:p>
            <a:pPr lvl="1"/>
            <a:r>
              <a:rPr lang="en-US" sz="2200" dirty="0"/>
              <a:t>Throughout the response to the event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21726353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523999"/>
          </a:xfrm>
        </p:spPr>
        <p:txBody>
          <a:bodyPr>
            <a:noAutofit/>
          </a:bodyPr>
          <a:lstStyle/>
          <a:p>
            <a:pPr algn="ctr"/>
            <a:r>
              <a:rPr lang="en-US" sz="5400" dirty="0"/>
              <a:t>How to Write a </a:t>
            </a:r>
            <a:r>
              <a:rPr lang="en-US" sz="5400" dirty="0" smtClean="0"/>
              <a:t>S.M.A.R.T </a:t>
            </a:r>
            <a:r>
              <a:rPr lang="en-US" sz="5400" dirty="0"/>
              <a:t>Objective </a:t>
            </a:r>
          </a:p>
        </p:txBody>
      </p:sp>
      <p:sp>
        <p:nvSpPr>
          <p:cNvPr id="3" name="Content Placeholder 2"/>
          <p:cNvSpPr>
            <a:spLocks noGrp="1"/>
          </p:cNvSpPr>
          <p:nvPr>
            <p:ph idx="1"/>
          </p:nvPr>
        </p:nvSpPr>
        <p:spPr>
          <a:xfrm>
            <a:off x="913557" y="2038632"/>
            <a:ext cx="10351066" cy="3695136"/>
          </a:xfrm>
        </p:spPr>
        <p:txBody>
          <a:bodyPr>
            <a:normAutofit fontScale="92500" lnSpcReduction="20000"/>
          </a:bodyPr>
          <a:lstStyle/>
          <a:p>
            <a:r>
              <a:rPr lang="en-US" sz="2600" dirty="0"/>
              <a:t>Compile your answers to the previous questions into a sentence.</a:t>
            </a:r>
          </a:p>
          <a:p>
            <a:pPr lvl="1"/>
            <a:r>
              <a:rPr lang="en-US" sz="2400" dirty="0"/>
              <a:t>List them in a clear and logical manner </a:t>
            </a:r>
          </a:p>
          <a:p>
            <a:pPr marL="457063" lvl="1" indent="0">
              <a:buNone/>
            </a:pPr>
            <a:endParaRPr lang="en-US" dirty="0"/>
          </a:p>
          <a:p>
            <a:r>
              <a:rPr lang="en-US" sz="2600" dirty="0"/>
              <a:t>Republic City OEM will test our ability to establish emergency sheltering, food, and hydration support, for up to 25% of our citizens, at the county fair grounds, within the first 72 hours following the onset of the event. We will utilize our existing mass care plans and reach out to our partners to provide these services throughout the response to the event.</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18940848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9112" y="1447800"/>
            <a:ext cx="8692399" cy="2209800"/>
          </a:xfrm>
        </p:spPr>
        <p:txBody>
          <a:bodyPr>
            <a:normAutofit/>
          </a:bodyPr>
          <a:lstStyle/>
          <a:p>
            <a:pPr algn="ctr"/>
            <a:r>
              <a:rPr lang="en-US" sz="6000" dirty="0" smtClean="0"/>
              <a:t>How to Select a Core Capability </a:t>
            </a:r>
            <a:endParaRPr lang="en-US" sz="6000" dirty="0"/>
          </a:p>
        </p:txBody>
      </p:sp>
    </p:spTree>
    <p:extLst>
      <p:ext uri="{BB962C8B-B14F-4D97-AF65-F5344CB8AC3E}">
        <p14:creationId xmlns:p14="http://schemas.microsoft.com/office/powerpoint/2010/main" val="28508742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707322"/>
          </a:xfrm>
        </p:spPr>
        <p:txBody>
          <a:bodyPr>
            <a:noAutofit/>
          </a:bodyPr>
          <a:lstStyle/>
          <a:p>
            <a:r>
              <a:rPr lang="en-US" sz="5400" dirty="0"/>
              <a:t>Option </a:t>
            </a:r>
            <a:r>
              <a:rPr lang="en-US" sz="5400" dirty="0" smtClean="0"/>
              <a:t>#1 – Starting with a Core Capability </a:t>
            </a:r>
            <a:endParaRPr lang="en-US" sz="5400" dirty="0"/>
          </a:p>
        </p:txBody>
      </p:sp>
      <p:sp>
        <p:nvSpPr>
          <p:cNvPr id="3" name="Content Placeholder 2"/>
          <p:cNvSpPr>
            <a:spLocks noGrp="1"/>
          </p:cNvSpPr>
          <p:nvPr>
            <p:ph idx="1"/>
          </p:nvPr>
        </p:nvSpPr>
        <p:spPr>
          <a:xfrm>
            <a:off x="913556" y="2057400"/>
            <a:ext cx="10351066" cy="3695136"/>
          </a:xfrm>
        </p:spPr>
        <p:txBody>
          <a:bodyPr>
            <a:noAutofit/>
          </a:bodyPr>
          <a:lstStyle/>
          <a:p>
            <a:r>
              <a:rPr lang="en-US" sz="2400" dirty="0" smtClean="0"/>
              <a:t>Review</a:t>
            </a:r>
            <a:r>
              <a:rPr lang="en-US" sz="2400" dirty="0"/>
              <a:t>, update, and train </a:t>
            </a:r>
            <a:r>
              <a:rPr lang="en-US" sz="2400" dirty="0" smtClean="0"/>
              <a:t>over </a:t>
            </a:r>
            <a:r>
              <a:rPr lang="en-US" sz="2400" dirty="0"/>
              <a:t>your </a:t>
            </a:r>
            <a:r>
              <a:rPr lang="en-US" sz="2400" dirty="0" smtClean="0"/>
              <a:t>plan(s)</a:t>
            </a:r>
          </a:p>
          <a:p>
            <a:r>
              <a:rPr lang="en-US" sz="2400" dirty="0" smtClean="0"/>
              <a:t>Determine </a:t>
            </a:r>
            <a:r>
              <a:rPr lang="en-US" sz="2400" dirty="0"/>
              <a:t>what portion(s) of your plan needs to be </a:t>
            </a:r>
            <a:r>
              <a:rPr lang="en-US" sz="2400" dirty="0" smtClean="0"/>
              <a:t>tested</a:t>
            </a:r>
          </a:p>
          <a:p>
            <a:r>
              <a:rPr lang="en-US" sz="2400" dirty="0" smtClean="0"/>
              <a:t>Select a core capability</a:t>
            </a:r>
          </a:p>
          <a:p>
            <a:r>
              <a:rPr lang="en-US" sz="2400" dirty="0" smtClean="0"/>
              <a:t>Identify the corresponding mission area</a:t>
            </a:r>
          </a:p>
          <a:p>
            <a:r>
              <a:rPr lang="en-US" sz="2400" dirty="0" smtClean="0"/>
              <a:t>Write S.M.A.R.T Objectives</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8018239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228601"/>
            <a:ext cx="10351065" cy="1707322"/>
          </a:xfrm>
        </p:spPr>
        <p:txBody>
          <a:bodyPr>
            <a:noAutofit/>
          </a:bodyPr>
          <a:lstStyle/>
          <a:p>
            <a:r>
              <a:rPr lang="en-US" sz="5400" dirty="0"/>
              <a:t>Option #2 – Starting With The Objective </a:t>
            </a:r>
          </a:p>
        </p:txBody>
      </p:sp>
      <p:sp>
        <p:nvSpPr>
          <p:cNvPr id="3" name="Content Placeholder 2"/>
          <p:cNvSpPr>
            <a:spLocks noGrp="1"/>
          </p:cNvSpPr>
          <p:nvPr>
            <p:ph idx="1"/>
          </p:nvPr>
        </p:nvSpPr>
        <p:spPr>
          <a:xfrm>
            <a:off x="913556" y="2057400"/>
            <a:ext cx="10351066" cy="3695136"/>
          </a:xfrm>
        </p:spPr>
        <p:txBody>
          <a:bodyPr>
            <a:noAutofit/>
          </a:bodyPr>
          <a:lstStyle/>
          <a:p>
            <a:r>
              <a:rPr lang="en-US" sz="2400" dirty="0"/>
              <a:t>Review, update, and train </a:t>
            </a:r>
            <a:r>
              <a:rPr lang="en-US" sz="2400" dirty="0" smtClean="0"/>
              <a:t>over </a:t>
            </a:r>
            <a:r>
              <a:rPr lang="en-US" sz="2400" dirty="0"/>
              <a:t>your plan(s)</a:t>
            </a:r>
          </a:p>
          <a:p>
            <a:r>
              <a:rPr lang="en-US" sz="2400" dirty="0"/>
              <a:t>Determine what portion(s) of your plan needs to be </a:t>
            </a:r>
            <a:r>
              <a:rPr lang="en-US" sz="2400" dirty="0" smtClean="0"/>
              <a:t>tested</a:t>
            </a:r>
          </a:p>
          <a:p>
            <a:r>
              <a:rPr lang="en-US" sz="2400" dirty="0" smtClean="0"/>
              <a:t>Write S.M.A.R.T Objectives</a:t>
            </a:r>
            <a:endParaRPr lang="en-US" sz="2400" dirty="0"/>
          </a:p>
          <a:p>
            <a:r>
              <a:rPr lang="en-US" sz="2400" dirty="0"/>
              <a:t>Select the appropriate core capability that aligns with this objective</a:t>
            </a:r>
          </a:p>
          <a:p>
            <a:r>
              <a:rPr lang="en-US" sz="2400" dirty="0"/>
              <a:t>Identify the </a:t>
            </a:r>
            <a:r>
              <a:rPr lang="en-US" sz="2400" dirty="0" smtClean="0"/>
              <a:t>corresponding mission area </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a:effectLst>
                  <a:outerShdw blurRad="50800" dist="38100" dir="2700000" algn="tl">
                    <a:srgbClr val="000000">
                      <a:alpha val="48000"/>
                    </a:srgbClr>
                  </a:outerShdw>
                </a:effectLst>
              </a:rPr>
              <a:t>5-7 months before the exercise</a:t>
            </a:r>
            <a:endParaRPr lang="en-US"/>
          </a:p>
        </p:txBody>
      </p:sp>
    </p:spTree>
    <p:extLst>
      <p:ext uri="{BB962C8B-B14F-4D97-AF65-F5344CB8AC3E}">
        <p14:creationId xmlns:p14="http://schemas.microsoft.com/office/powerpoint/2010/main" val="28520888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152400"/>
            <a:ext cx="10351065" cy="1783523"/>
          </a:xfrm>
        </p:spPr>
        <p:txBody>
          <a:bodyPr>
            <a:noAutofit/>
          </a:bodyPr>
          <a:lstStyle/>
          <a:p>
            <a:r>
              <a:rPr lang="en-US" sz="5400" dirty="0"/>
              <a:t>Option #3a – Starting with a Mission Area</a:t>
            </a:r>
          </a:p>
        </p:txBody>
      </p:sp>
      <p:sp>
        <p:nvSpPr>
          <p:cNvPr id="3" name="Content Placeholder 2"/>
          <p:cNvSpPr>
            <a:spLocks noGrp="1"/>
          </p:cNvSpPr>
          <p:nvPr>
            <p:ph idx="1"/>
          </p:nvPr>
        </p:nvSpPr>
        <p:spPr>
          <a:xfrm>
            <a:off x="913557" y="2110961"/>
            <a:ext cx="10351066" cy="3733800"/>
          </a:xfrm>
        </p:spPr>
        <p:txBody>
          <a:bodyPr>
            <a:normAutofit/>
          </a:bodyPr>
          <a:lstStyle/>
          <a:p>
            <a:r>
              <a:rPr lang="en-US" sz="2400" dirty="0"/>
              <a:t>Select a mission area you would like to </a:t>
            </a:r>
            <a:r>
              <a:rPr lang="en-US" sz="2400" dirty="0" smtClean="0"/>
              <a:t>test</a:t>
            </a:r>
          </a:p>
          <a:p>
            <a:r>
              <a:rPr lang="en-US" sz="2400" dirty="0" smtClean="0"/>
              <a:t>Select </a:t>
            </a:r>
            <a:r>
              <a:rPr lang="en-US" sz="2400" dirty="0"/>
              <a:t>a c</a:t>
            </a:r>
            <a:r>
              <a:rPr lang="en-US" sz="2400" dirty="0" smtClean="0"/>
              <a:t>orresponding core capability</a:t>
            </a:r>
          </a:p>
          <a:p>
            <a:r>
              <a:rPr lang="en-US" sz="2400" dirty="0"/>
              <a:t>Review your plan(s) for sections relevant the mission </a:t>
            </a:r>
            <a:r>
              <a:rPr lang="en-US" sz="2400" dirty="0" smtClean="0"/>
              <a:t>area and core capability</a:t>
            </a:r>
          </a:p>
          <a:p>
            <a:pPr lvl="1"/>
            <a:r>
              <a:rPr lang="en-US" sz="2000" dirty="0" smtClean="0"/>
              <a:t>Ensure you have </a:t>
            </a:r>
            <a:r>
              <a:rPr lang="en-US" sz="2000" dirty="0" smtClean="0">
                <a:effectLst/>
              </a:rPr>
              <a:t>updated and trained over this portion of the plan(s)</a:t>
            </a:r>
            <a:endParaRPr lang="en-US" sz="2000" dirty="0" smtClean="0"/>
          </a:p>
          <a:p>
            <a:r>
              <a:rPr lang="en-US" sz="2400" dirty="0" smtClean="0"/>
              <a:t>Write S.M.A.R.T Objectives</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37437942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The Planning Timeline </a:t>
            </a:r>
          </a:p>
        </p:txBody>
      </p:sp>
      <p:sp>
        <p:nvSpPr>
          <p:cNvPr id="3" name="Content Placeholder 2"/>
          <p:cNvSpPr>
            <a:spLocks noGrp="1"/>
          </p:cNvSpPr>
          <p:nvPr>
            <p:ph idx="1"/>
          </p:nvPr>
        </p:nvSpPr>
        <p:spPr>
          <a:xfrm>
            <a:off x="913557" y="2286000"/>
            <a:ext cx="10351065" cy="3429000"/>
          </a:xfrm>
        </p:spPr>
        <p:txBody>
          <a:bodyPr>
            <a:normAutofit/>
          </a:bodyPr>
          <a:lstStyle/>
          <a:p>
            <a:r>
              <a:rPr lang="en-US" sz="2400" dirty="0" smtClean="0"/>
              <a:t>Concept &amp; Objective (C&amp;O): 5-7 months before the exercise</a:t>
            </a:r>
          </a:p>
          <a:p>
            <a:r>
              <a:rPr lang="en-US" sz="2400" dirty="0" smtClean="0"/>
              <a:t>Initial Planning Meeting (IPM): 5-7 months before the exercise </a:t>
            </a:r>
          </a:p>
          <a:p>
            <a:r>
              <a:rPr lang="en-US" sz="2400" dirty="0" smtClean="0"/>
              <a:t>Midterm Planning Meeting (MPM): 3 months before the exercise </a:t>
            </a:r>
          </a:p>
          <a:p>
            <a:r>
              <a:rPr lang="en-US" sz="2400" dirty="0" smtClean="0"/>
              <a:t>Final Planning Meeting (FPM): 4-6 weeks before the exercise </a:t>
            </a:r>
          </a:p>
          <a:p>
            <a:r>
              <a:rPr lang="en-US" sz="2400" dirty="0" smtClean="0"/>
              <a:t>Print all exercise documentation: week of the exercise </a:t>
            </a:r>
            <a:endParaRPr lang="en-US" sz="2400" dirty="0"/>
          </a:p>
        </p:txBody>
      </p:sp>
    </p:spTree>
    <p:extLst>
      <p:ext uri="{BB962C8B-B14F-4D97-AF65-F5344CB8AC3E}">
        <p14:creationId xmlns:p14="http://schemas.microsoft.com/office/powerpoint/2010/main" val="588783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152400"/>
            <a:ext cx="10351065" cy="1783523"/>
          </a:xfrm>
        </p:spPr>
        <p:txBody>
          <a:bodyPr>
            <a:noAutofit/>
          </a:bodyPr>
          <a:lstStyle/>
          <a:p>
            <a:r>
              <a:rPr lang="en-US" sz="5400" dirty="0"/>
              <a:t>Option </a:t>
            </a:r>
            <a:r>
              <a:rPr lang="en-US" sz="5400" dirty="0" smtClean="0"/>
              <a:t>#3b – Starting with a Mission Area</a:t>
            </a:r>
            <a:endParaRPr lang="en-US" sz="5400" dirty="0"/>
          </a:p>
        </p:txBody>
      </p:sp>
      <p:sp>
        <p:nvSpPr>
          <p:cNvPr id="3" name="Content Placeholder 2"/>
          <p:cNvSpPr>
            <a:spLocks noGrp="1"/>
          </p:cNvSpPr>
          <p:nvPr>
            <p:ph idx="1"/>
          </p:nvPr>
        </p:nvSpPr>
        <p:spPr>
          <a:xfrm>
            <a:off x="913557" y="2110961"/>
            <a:ext cx="10351066" cy="3733800"/>
          </a:xfrm>
        </p:spPr>
        <p:txBody>
          <a:bodyPr>
            <a:normAutofit/>
          </a:bodyPr>
          <a:lstStyle/>
          <a:p>
            <a:r>
              <a:rPr lang="en-US" sz="2400" dirty="0" smtClean="0"/>
              <a:t>Select a mission area you would like to test</a:t>
            </a:r>
          </a:p>
          <a:p>
            <a:r>
              <a:rPr lang="en-US" sz="2400" dirty="0"/>
              <a:t>Review your plan(s) for sections relevant the mission </a:t>
            </a:r>
            <a:r>
              <a:rPr lang="en-US" sz="2400" dirty="0" smtClean="0"/>
              <a:t>area</a:t>
            </a:r>
          </a:p>
          <a:p>
            <a:pPr lvl="1"/>
            <a:r>
              <a:rPr lang="en-US" sz="2000" dirty="0" smtClean="0"/>
              <a:t>Ensure </a:t>
            </a:r>
            <a:r>
              <a:rPr lang="en-US" sz="2000" dirty="0"/>
              <a:t>you have </a:t>
            </a:r>
            <a:r>
              <a:rPr lang="en-US" sz="2000" dirty="0">
                <a:effectLst/>
              </a:rPr>
              <a:t>updated and trained over this portion of the plan(s)</a:t>
            </a:r>
            <a:endParaRPr lang="en-US" sz="2000" dirty="0"/>
          </a:p>
          <a:p>
            <a:r>
              <a:rPr lang="en-US" sz="2400" dirty="0" smtClean="0"/>
              <a:t>Write S.M.A.R.T </a:t>
            </a:r>
            <a:r>
              <a:rPr lang="en-US" sz="2400" dirty="0"/>
              <a:t>Objectives</a:t>
            </a:r>
          </a:p>
          <a:p>
            <a:r>
              <a:rPr lang="en-US" sz="2400" dirty="0"/>
              <a:t>Select the appropriate core capability that aligns with this </a:t>
            </a:r>
            <a:r>
              <a:rPr lang="en-US" sz="2400" dirty="0" smtClean="0"/>
              <a:t>objective</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6490368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1012" y="1447800"/>
            <a:ext cx="8994399" cy="3124200"/>
          </a:xfrm>
        </p:spPr>
        <p:txBody>
          <a:bodyPr>
            <a:noAutofit/>
          </a:bodyPr>
          <a:lstStyle/>
          <a:p>
            <a:pPr algn="ctr"/>
            <a:r>
              <a:rPr lang="en-US" sz="6000" dirty="0" smtClean="0"/>
              <a:t>How to Develop an Exercise Evaluation Guide</a:t>
            </a:r>
            <a:endParaRPr lang="en-US" sz="6000" dirty="0"/>
          </a:p>
        </p:txBody>
      </p:sp>
    </p:spTree>
    <p:extLst>
      <p:ext uri="{BB962C8B-B14F-4D97-AF65-F5344CB8AC3E}">
        <p14:creationId xmlns:p14="http://schemas.microsoft.com/office/powerpoint/2010/main" val="1919967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EEG Explained </a:t>
            </a:r>
            <a:endParaRPr lang="en-US" sz="5400" dirty="0"/>
          </a:p>
        </p:txBody>
      </p:sp>
      <p:sp>
        <p:nvSpPr>
          <p:cNvPr id="3" name="Content Placeholder 2"/>
          <p:cNvSpPr>
            <a:spLocks noGrp="1"/>
          </p:cNvSpPr>
          <p:nvPr>
            <p:ph idx="1"/>
          </p:nvPr>
        </p:nvSpPr>
        <p:spPr>
          <a:xfrm>
            <a:off x="913558" y="2057400"/>
            <a:ext cx="10351064" cy="3581400"/>
          </a:xfrm>
        </p:spPr>
        <p:txBody>
          <a:bodyPr/>
          <a:lstStyle/>
          <a:p>
            <a:r>
              <a:rPr lang="en-US" sz="2400" dirty="0" smtClean="0"/>
              <a:t>What is an EEG?</a:t>
            </a:r>
          </a:p>
          <a:p>
            <a:pPr lvl="1"/>
            <a:r>
              <a:rPr lang="en-US" sz="2200" dirty="0" smtClean="0"/>
              <a:t>A guide for the exercise evaluator to follow</a:t>
            </a:r>
          </a:p>
          <a:p>
            <a:pPr lvl="1"/>
            <a:r>
              <a:rPr lang="en-US" sz="2200" dirty="0" smtClean="0"/>
              <a:t>Structured to capture specific information</a:t>
            </a:r>
          </a:p>
          <a:p>
            <a:pPr lvl="1"/>
            <a:r>
              <a:rPr lang="en-US" sz="2200" dirty="0" smtClean="0"/>
              <a:t>Used to determine if the objective was met</a:t>
            </a:r>
          </a:p>
          <a:p>
            <a:pPr lvl="1"/>
            <a:r>
              <a:rPr lang="en-US" sz="2200" dirty="0" smtClean="0"/>
              <a:t>Developed by the Exercise Planning Team </a:t>
            </a:r>
          </a:p>
          <a:p>
            <a:pPr lvl="1"/>
            <a:r>
              <a:rPr lang="en-US" sz="2200" dirty="0" smtClean="0"/>
              <a:t>Documents the:</a:t>
            </a:r>
          </a:p>
          <a:p>
            <a:pPr lvl="2"/>
            <a:r>
              <a:rPr lang="en-US" sz="2000" dirty="0" smtClean="0"/>
              <a:t>Core capabilities, capability targets, critical tasks, &amp; performance ratings </a:t>
            </a:r>
            <a:endParaRPr lang="en-US" sz="20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16116483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The Purpose of an EEG </a:t>
            </a:r>
          </a:p>
        </p:txBody>
      </p:sp>
      <p:sp>
        <p:nvSpPr>
          <p:cNvPr id="3" name="Content Placeholder 2"/>
          <p:cNvSpPr>
            <a:spLocks noGrp="1"/>
          </p:cNvSpPr>
          <p:nvPr>
            <p:ph idx="1"/>
          </p:nvPr>
        </p:nvSpPr>
        <p:spPr>
          <a:xfrm>
            <a:off x="913558" y="2057400"/>
            <a:ext cx="10351064" cy="3581400"/>
          </a:xfrm>
        </p:spPr>
        <p:txBody>
          <a:bodyPr/>
          <a:lstStyle/>
          <a:p>
            <a:r>
              <a:rPr lang="en-US" sz="2400" dirty="0"/>
              <a:t>EEGs are designed to accomplish several goals:</a:t>
            </a:r>
          </a:p>
          <a:p>
            <a:pPr lvl="1"/>
            <a:r>
              <a:rPr lang="en-US" sz="2200" dirty="0"/>
              <a:t>Streamline data collection</a:t>
            </a:r>
          </a:p>
          <a:p>
            <a:pPr lvl="1"/>
            <a:r>
              <a:rPr lang="en-US" sz="2200" dirty="0"/>
              <a:t>Enable thorough assessments of the participant organizations’ capability targets</a:t>
            </a:r>
          </a:p>
          <a:p>
            <a:pPr lvl="1"/>
            <a:r>
              <a:rPr lang="en-US" sz="2200" dirty="0"/>
              <a:t>Support development of the After-Action Report (AAR)</a:t>
            </a:r>
          </a:p>
          <a:p>
            <a:pPr lvl="1"/>
            <a:r>
              <a:rPr lang="en-US" sz="2200" dirty="0"/>
              <a:t>Provide consistent process for assessing preparedness through exercises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796248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Components of an </a:t>
            </a:r>
            <a:r>
              <a:rPr lang="en-US" sz="5400" dirty="0" err="1"/>
              <a:t>eeg</a:t>
            </a:r>
            <a:endParaRPr lang="en-US" sz="5400" dirty="0"/>
          </a:p>
        </p:txBody>
      </p:sp>
      <p:sp>
        <p:nvSpPr>
          <p:cNvPr id="3" name="Content Placeholder 2"/>
          <p:cNvSpPr>
            <a:spLocks noGrp="1"/>
          </p:cNvSpPr>
          <p:nvPr>
            <p:ph idx="1"/>
          </p:nvPr>
        </p:nvSpPr>
        <p:spPr>
          <a:xfrm>
            <a:off x="913558" y="2057400"/>
            <a:ext cx="10351064" cy="3581400"/>
          </a:xfrm>
        </p:spPr>
        <p:txBody>
          <a:bodyPr/>
          <a:lstStyle/>
          <a:p>
            <a:r>
              <a:rPr lang="en-US" sz="2400" dirty="0"/>
              <a:t>Core Capabilities:</a:t>
            </a:r>
          </a:p>
          <a:p>
            <a:pPr lvl="1"/>
            <a:r>
              <a:rPr lang="en-US" sz="2200" dirty="0"/>
              <a:t>Core capabilities are grouped across five mission areas:</a:t>
            </a:r>
          </a:p>
          <a:p>
            <a:pPr lvl="2"/>
            <a:r>
              <a:rPr lang="en-US" sz="2000" dirty="0"/>
              <a:t>Prevention, Protection, Mitigation, Response, Recovery </a:t>
            </a:r>
          </a:p>
          <a:p>
            <a:pPr lvl="1"/>
            <a:r>
              <a:rPr lang="en-US" sz="2200" dirty="0"/>
              <a:t>Some Core Capabilities are grouped within a specific mission area while others are grouped in multiple mission areas</a:t>
            </a:r>
          </a:p>
          <a:p>
            <a:pPr lvl="1"/>
            <a:r>
              <a:rPr lang="en-US" sz="2200" dirty="0"/>
              <a:t>32 total core capabilities </a:t>
            </a:r>
          </a:p>
          <a:p>
            <a:pPr lvl="1"/>
            <a:r>
              <a:rPr lang="en-US" sz="2200" dirty="0"/>
              <a:t>Tied to a capability target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38287280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Components of an </a:t>
            </a:r>
            <a:r>
              <a:rPr lang="en-US" sz="5400" dirty="0" err="1"/>
              <a:t>eeg</a:t>
            </a:r>
            <a:endParaRPr lang="en-US" sz="5400" dirty="0"/>
          </a:p>
        </p:txBody>
      </p:sp>
      <p:sp>
        <p:nvSpPr>
          <p:cNvPr id="3" name="Content Placeholder 2"/>
          <p:cNvSpPr>
            <a:spLocks noGrp="1"/>
          </p:cNvSpPr>
          <p:nvPr>
            <p:ph idx="1"/>
          </p:nvPr>
        </p:nvSpPr>
        <p:spPr>
          <a:xfrm>
            <a:off x="913557" y="2057400"/>
            <a:ext cx="10351065" cy="2971800"/>
          </a:xfrm>
        </p:spPr>
        <p:txBody>
          <a:bodyPr>
            <a:normAutofit/>
          </a:bodyPr>
          <a:lstStyle/>
          <a:p>
            <a:r>
              <a:rPr lang="en-US" sz="2400" dirty="0" smtClean="0"/>
              <a:t>Capability Target:</a:t>
            </a:r>
          </a:p>
          <a:p>
            <a:pPr lvl="1"/>
            <a:r>
              <a:rPr lang="en-US" sz="2200" dirty="0" smtClean="0"/>
              <a:t>Set the upper-limit parameter for the core capability</a:t>
            </a:r>
          </a:p>
          <a:p>
            <a:pPr lvl="1"/>
            <a:r>
              <a:rPr lang="en-US" sz="2200" dirty="0" smtClean="0"/>
              <a:t>Sets a target capability for exercise players to achieve </a:t>
            </a:r>
          </a:p>
          <a:p>
            <a:pPr lvl="1"/>
            <a:r>
              <a:rPr lang="en-US" sz="2200" dirty="0" smtClean="0"/>
              <a:t>Typically written as quantitative or qualitative statements </a:t>
            </a:r>
            <a:endParaRPr lang="en-US" sz="22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169971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Components of an </a:t>
            </a:r>
            <a:r>
              <a:rPr lang="en-US" sz="5400" dirty="0" err="1"/>
              <a:t>eeg</a:t>
            </a:r>
            <a:endParaRPr lang="en-US" sz="5400" dirty="0"/>
          </a:p>
        </p:txBody>
      </p:sp>
      <p:sp>
        <p:nvSpPr>
          <p:cNvPr id="3" name="Content Placeholder 2"/>
          <p:cNvSpPr>
            <a:spLocks noGrp="1"/>
          </p:cNvSpPr>
          <p:nvPr>
            <p:ph idx="1"/>
          </p:nvPr>
        </p:nvSpPr>
        <p:spPr>
          <a:xfrm>
            <a:off x="913557" y="2057400"/>
            <a:ext cx="10351065" cy="3810000"/>
          </a:xfrm>
        </p:spPr>
        <p:txBody>
          <a:bodyPr>
            <a:normAutofit/>
          </a:bodyPr>
          <a:lstStyle/>
          <a:p>
            <a:r>
              <a:rPr lang="en-US" sz="2400" dirty="0" smtClean="0"/>
              <a:t>Critical Task:</a:t>
            </a:r>
          </a:p>
          <a:p>
            <a:pPr lvl="1"/>
            <a:r>
              <a:rPr lang="en-US" sz="2200" dirty="0" smtClean="0"/>
              <a:t>Specific component required to execute a capability target </a:t>
            </a:r>
          </a:p>
          <a:p>
            <a:pPr lvl="1"/>
            <a:r>
              <a:rPr lang="en-US" sz="2200" dirty="0" smtClean="0"/>
              <a:t>Describes how the capability target will be met</a:t>
            </a:r>
          </a:p>
          <a:p>
            <a:pPr lvl="1"/>
            <a:r>
              <a:rPr lang="en-US" sz="2200" dirty="0" smtClean="0"/>
              <a:t>Typically list the activities, resources, and responsibilities necessary to achieve capability targets</a:t>
            </a:r>
          </a:p>
          <a:p>
            <a:pPr lvl="2"/>
            <a:r>
              <a:rPr lang="en-US" sz="1801" dirty="0" smtClean="0"/>
              <a:t>Steps taken to reach the capability target</a:t>
            </a:r>
          </a:p>
          <a:p>
            <a:pPr lvl="1"/>
            <a:r>
              <a:rPr lang="en-US" sz="2200" dirty="0" smtClean="0"/>
              <a:t>Should be based on plans, policies, or procedures to be exercised and tested during the exercise </a:t>
            </a:r>
            <a:endParaRPr lang="en-US" sz="22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6895860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Components of an </a:t>
            </a:r>
            <a:r>
              <a:rPr lang="en-US" sz="5400" dirty="0" err="1"/>
              <a:t>eeg</a:t>
            </a:r>
            <a:endParaRPr lang="en-US" sz="5400" dirty="0"/>
          </a:p>
        </p:txBody>
      </p:sp>
      <p:sp>
        <p:nvSpPr>
          <p:cNvPr id="3" name="Content Placeholder 2"/>
          <p:cNvSpPr>
            <a:spLocks noGrp="1"/>
          </p:cNvSpPr>
          <p:nvPr>
            <p:ph idx="1"/>
          </p:nvPr>
        </p:nvSpPr>
        <p:spPr>
          <a:xfrm>
            <a:off x="913557" y="2096064"/>
            <a:ext cx="10351066" cy="3923736"/>
          </a:xfrm>
        </p:spPr>
        <p:txBody>
          <a:bodyPr>
            <a:normAutofit lnSpcReduction="10000"/>
          </a:bodyPr>
          <a:lstStyle/>
          <a:p>
            <a:r>
              <a:rPr lang="en-US" sz="2400" dirty="0"/>
              <a:t>Performance Rating</a:t>
            </a:r>
            <a:r>
              <a:rPr lang="en-US" sz="2400" dirty="0" smtClean="0"/>
              <a:t>:</a:t>
            </a:r>
          </a:p>
          <a:p>
            <a:pPr lvl="1"/>
            <a:r>
              <a:rPr lang="en-US" sz="2200" dirty="0" smtClean="0"/>
              <a:t>Determines the capability level</a:t>
            </a:r>
          </a:p>
          <a:p>
            <a:pPr lvl="2"/>
            <a:r>
              <a:rPr lang="en-US" sz="2000" dirty="0" smtClean="0"/>
              <a:t>Full or Partial</a:t>
            </a:r>
          </a:p>
          <a:p>
            <a:pPr lvl="1"/>
            <a:r>
              <a:rPr lang="en-US" sz="2200" dirty="0" smtClean="0"/>
              <a:t>Four categories set by FEMA to rate the performance level of core capabilities tested in an exercise </a:t>
            </a:r>
          </a:p>
          <a:p>
            <a:pPr lvl="2"/>
            <a:r>
              <a:rPr lang="en-US" sz="2000" dirty="0" smtClean="0"/>
              <a:t>Performed without challenges (P) – Full capability </a:t>
            </a:r>
          </a:p>
          <a:p>
            <a:pPr lvl="2"/>
            <a:r>
              <a:rPr lang="en-US" sz="2000" dirty="0" smtClean="0"/>
              <a:t>Performed with some challenges (S) – Partial capability</a:t>
            </a:r>
          </a:p>
          <a:p>
            <a:pPr lvl="2"/>
            <a:r>
              <a:rPr lang="en-US" sz="2000" dirty="0" smtClean="0"/>
              <a:t>Performed with major challenges (M) – Partial capability </a:t>
            </a:r>
          </a:p>
          <a:p>
            <a:pPr lvl="2"/>
            <a:r>
              <a:rPr lang="en-US" sz="2000" dirty="0" smtClean="0"/>
              <a:t>Unable to be performed (U) – Partial capability  </a:t>
            </a:r>
          </a:p>
          <a:p>
            <a:pPr lvl="1"/>
            <a:endParaRPr lang="en-US"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1899104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Components of an </a:t>
            </a:r>
            <a:r>
              <a:rPr lang="en-US" sz="5400" dirty="0" err="1"/>
              <a:t>eeg</a:t>
            </a:r>
            <a:endParaRPr lang="en-US" sz="5400" dirty="0"/>
          </a:p>
        </p:txBody>
      </p:sp>
      <p:sp>
        <p:nvSpPr>
          <p:cNvPr id="3" name="Content Placeholder 2"/>
          <p:cNvSpPr>
            <a:spLocks noGrp="1"/>
          </p:cNvSpPr>
          <p:nvPr>
            <p:ph idx="1"/>
          </p:nvPr>
        </p:nvSpPr>
        <p:spPr>
          <a:xfrm>
            <a:off x="913557" y="2057400"/>
            <a:ext cx="10351065" cy="3429000"/>
          </a:xfrm>
        </p:spPr>
        <p:txBody>
          <a:bodyPr/>
          <a:lstStyle/>
          <a:p>
            <a:r>
              <a:rPr lang="en-US" sz="2400" dirty="0" smtClean="0"/>
              <a:t>Performance Rating Continued:</a:t>
            </a:r>
          </a:p>
          <a:p>
            <a:pPr lvl="1"/>
            <a:r>
              <a:rPr lang="en-US" sz="2200" b="1" dirty="0" smtClean="0"/>
              <a:t>Not a grade</a:t>
            </a:r>
          </a:p>
          <a:p>
            <a:pPr lvl="1"/>
            <a:r>
              <a:rPr lang="en-US" sz="2200" dirty="0" smtClean="0"/>
              <a:t>Not a reflection of how good or bad you are</a:t>
            </a:r>
          </a:p>
          <a:p>
            <a:pPr lvl="1"/>
            <a:r>
              <a:rPr lang="en-US" sz="2200" dirty="0" smtClean="0"/>
              <a:t>Exercises are meant to find areas for improvement </a:t>
            </a:r>
          </a:p>
          <a:p>
            <a:pPr lvl="2"/>
            <a:r>
              <a:rPr lang="en-US" sz="1801" dirty="0" smtClean="0"/>
              <a:t>Performed without challenges (P) is not expected on every core capability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207829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How to Build an EEG </a:t>
            </a:r>
            <a:endParaRPr lang="en-US" sz="5400" dirty="0"/>
          </a:p>
        </p:txBody>
      </p:sp>
      <p:sp>
        <p:nvSpPr>
          <p:cNvPr id="3" name="Content Placeholder 2"/>
          <p:cNvSpPr>
            <a:spLocks noGrp="1"/>
          </p:cNvSpPr>
          <p:nvPr>
            <p:ph idx="1"/>
          </p:nvPr>
        </p:nvSpPr>
        <p:spPr>
          <a:xfrm>
            <a:off x="913557" y="2096064"/>
            <a:ext cx="10351066" cy="3923736"/>
          </a:xfrm>
        </p:spPr>
        <p:txBody>
          <a:bodyPr>
            <a:normAutofit/>
          </a:bodyPr>
          <a:lstStyle/>
          <a:p>
            <a:r>
              <a:rPr lang="en-US" sz="2400" dirty="0" smtClean="0"/>
              <a:t>Review:</a:t>
            </a:r>
          </a:p>
          <a:p>
            <a:pPr lvl="1"/>
            <a:r>
              <a:rPr lang="en-US" sz="2200" dirty="0"/>
              <a:t>M</a:t>
            </a:r>
            <a:r>
              <a:rPr lang="en-US" sz="2200" dirty="0" smtClean="0"/>
              <a:t>ission area</a:t>
            </a:r>
          </a:p>
          <a:p>
            <a:pPr lvl="1"/>
            <a:r>
              <a:rPr lang="en-US" sz="2200" dirty="0"/>
              <a:t>C</a:t>
            </a:r>
            <a:r>
              <a:rPr lang="en-US" sz="2200" dirty="0" smtClean="0"/>
              <a:t>ore capabilities</a:t>
            </a:r>
          </a:p>
          <a:p>
            <a:pPr lvl="1"/>
            <a:r>
              <a:rPr lang="en-US" sz="2200" dirty="0" smtClean="0"/>
              <a:t>Objectives</a:t>
            </a:r>
          </a:p>
          <a:p>
            <a:pPr lvl="1"/>
            <a:r>
              <a:rPr lang="en-US" sz="2200" dirty="0"/>
              <a:t>E</a:t>
            </a:r>
            <a:r>
              <a:rPr lang="en-US" sz="2200" dirty="0" smtClean="0"/>
              <a:t>valuation requirements</a:t>
            </a:r>
          </a:p>
          <a:p>
            <a:pPr lvl="1"/>
            <a:r>
              <a:rPr lang="en-US" sz="2200" dirty="0" smtClean="0"/>
              <a:t>Capability Gaps</a:t>
            </a:r>
          </a:p>
          <a:p>
            <a:pPr lvl="1"/>
            <a:r>
              <a:rPr lang="en-US" sz="2200" dirty="0" smtClean="0"/>
              <a:t>Plans</a:t>
            </a:r>
            <a:r>
              <a:rPr lang="en-US" sz="2200" dirty="0"/>
              <a:t>, policies, procedures</a:t>
            </a:r>
          </a:p>
          <a:p>
            <a:pPr lvl="1"/>
            <a:r>
              <a:rPr lang="en-US" sz="2200" dirty="0"/>
              <a:t>P</a:t>
            </a:r>
            <a:r>
              <a:rPr lang="en-US" sz="2200" dirty="0" smtClean="0"/>
              <a:t>ast </a:t>
            </a:r>
            <a:r>
              <a:rPr lang="en-US" sz="2200" dirty="0"/>
              <a:t>AAR’s and </a:t>
            </a:r>
            <a:r>
              <a:rPr lang="en-US" sz="2200" dirty="0" smtClean="0"/>
              <a:t>Improvement Plans</a:t>
            </a:r>
            <a:endParaRPr lang="en-US" sz="2200" dirty="0"/>
          </a:p>
          <a:p>
            <a:pPr marL="457063" lvl="1" indent="0">
              <a:buNone/>
            </a:pPr>
            <a:endParaRPr lang="en-US" sz="16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4626191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381000"/>
            <a:ext cx="9144001" cy="1828800"/>
          </a:xfrm>
        </p:spPr>
        <p:txBody>
          <a:bodyPr>
            <a:normAutofit/>
          </a:bodyPr>
          <a:lstStyle/>
          <a:p>
            <a:pPr algn="ctr"/>
            <a:r>
              <a:rPr lang="en-US" sz="5400" dirty="0" smtClean="0"/>
              <a:t>Concept &amp; Objective Meeting </a:t>
            </a:r>
            <a:endParaRPr lang="en-US" sz="5400" dirty="0"/>
          </a:p>
        </p:txBody>
      </p:sp>
      <p:sp>
        <p:nvSpPr>
          <p:cNvPr id="3" name="Content Placeholder 2"/>
          <p:cNvSpPr>
            <a:spLocks noGrp="1"/>
          </p:cNvSpPr>
          <p:nvPr>
            <p:ph idx="1"/>
          </p:nvPr>
        </p:nvSpPr>
        <p:spPr>
          <a:xfrm>
            <a:off x="912812" y="2231571"/>
            <a:ext cx="10058399" cy="3352800"/>
          </a:xfrm>
        </p:spPr>
        <p:txBody>
          <a:bodyPr>
            <a:normAutofit/>
          </a:bodyPr>
          <a:lstStyle/>
          <a:p>
            <a:r>
              <a:rPr lang="en-US" sz="2400" dirty="0" smtClean="0"/>
              <a:t>Identify the plan you want to test</a:t>
            </a:r>
          </a:p>
          <a:p>
            <a:r>
              <a:rPr lang="en-US" sz="2400" dirty="0" smtClean="0"/>
              <a:t>Choose the parts of the plan to test in your exercise </a:t>
            </a:r>
          </a:p>
          <a:p>
            <a:r>
              <a:rPr lang="en-US" sz="2400" dirty="0" smtClean="0"/>
              <a:t>Identify who should be part of your planning team based on what you are testing</a:t>
            </a:r>
          </a:p>
          <a:p>
            <a:r>
              <a:rPr lang="en-US" sz="2400" dirty="0" smtClean="0"/>
              <a:t>Decide when to meet for the IPM and all future planning meetings if possible </a:t>
            </a:r>
            <a:endParaRPr lang="en-US" sz="2400" dirty="0"/>
          </a:p>
        </p:txBody>
      </p:sp>
    </p:spTree>
    <p:extLst>
      <p:ext uri="{BB962C8B-B14F-4D97-AF65-F5344CB8AC3E}">
        <p14:creationId xmlns:p14="http://schemas.microsoft.com/office/powerpoint/2010/main" val="28717223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Filling Out an EEG</a:t>
            </a:r>
            <a:endParaRPr lang="en-US" sz="5400" dirty="0"/>
          </a:p>
        </p:txBody>
      </p:sp>
      <p:sp>
        <p:nvSpPr>
          <p:cNvPr id="3" name="Content Placeholder 2"/>
          <p:cNvSpPr>
            <a:spLocks noGrp="1"/>
          </p:cNvSpPr>
          <p:nvPr>
            <p:ph idx="1"/>
          </p:nvPr>
        </p:nvSpPr>
        <p:spPr>
          <a:xfrm>
            <a:off x="913556" y="2057400"/>
            <a:ext cx="10351065" cy="3962400"/>
          </a:xfrm>
        </p:spPr>
        <p:txBody>
          <a:bodyPr>
            <a:normAutofit/>
          </a:bodyPr>
          <a:lstStyle/>
          <a:p>
            <a:r>
              <a:rPr lang="en-US" sz="2400" dirty="0" smtClean="0"/>
              <a:t>Decide what template you will use</a:t>
            </a:r>
          </a:p>
          <a:p>
            <a:r>
              <a:rPr lang="en-US" sz="2400" dirty="0"/>
              <a:t>Input basic information </a:t>
            </a:r>
            <a:r>
              <a:rPr lang="en-US" sz="2000" dirty="0" smtClean="0"/>
              <a:t>- </a:t>
            </a:r>
            <a:r>
              <a:rPr lang="en-US" sz="2000" dirty="0"/>
              <a:t>(auto-input for you in the ADEM Excel template</a:t>
            </a:r>
            <a:r>
              <a:rPr lang="en-US" sz="2000" dirty="0" smtClean="0"/>
              <a:t>)</a:t>
            </a:r>
            <a:endParaRPr lang="en-US" sz="2000" dirty="0"/>
          </a:p>
          <a:p>
            <a:pPr lvl="1"/>
            <a:r>
              <a:rPr lang="en-US" sz="2200" dirty="0" smtClean="0"/>
              <a:t>Name</a:t>
            </a:r>
          </a:p>
          <a:p>
            <a:pPr lvl="1"/>
            <a:r>
              <a:rPr lang="en-US" sz="2200" dirty="0" smtClean="0"/>
              <a:t>Date</a:t>
            </a:r>
          </a:p>
          <a:p>
            <a:pPr lvl="1"/>
            <a:r>
              <a:rPr lang="en-US" sz="2200" dirty="0" smtClean="0"/>
              <a:t>Jurisdiction</a:t>
            </a:r>
          </a:p>
          <a:p>
            <a:pPr lvl="1"/>
            <a:r>
              <a:rPr lang="en-US" sz="2200" dirty="0" smtClean="0"/>
              <a:t>Location</a:t>
            </a:r>
          </a:p>
          <a:p>
            <a:pPr lvl="1"/>
            <a:r>
              <a:rPr lang="en-US" sz="2200" dirty="0" smtClean="0"/>
              <a:t>Mission Area </a:t>
            </a:r>
          </a:p>
          <a:p>
            <a:endParaRPr lang="en-US" sz="2400" dirty="0" smtClean="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495805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Filling </a:t>
            </a:r>
            <a:r>
              <a:rPr lang="en-US" sz="5400" dirty="0"/>
              <a:t>O</a:t>
            </a:r>
            <a:r>
              <a:rPr lang="en-US" sz="5400" dirty="0" smtClean="0"/>
              <a:t>ut an EEG</a:t>
            </a:r>
            <a:endParaRPr lang="en-US" sz="5400" dirty="0"/>
          </a:p>
        </p:txBody>
      </p:sp>
      <p:sp>
        <p:nvSpPr>
          <p:cNvPr id="3" name="Content Placeholder 2"/>
          <p:cNvSpPr>
            <a:spLocks noGrp="1"/>
          </p:cNvSpPr>
          <p:nvPr>
            <p:ph idx="1"/>
          </p:nvPr>
        </p:nvSpPr>
        <p:spPr>
          <a:xfrm>
            <a:off x="913557" y="2019864"/>
            <a:ext cx="10351065" cy="3999936"/>
          </a:xfrm>
        </p:spPr>
        <p:txBody>
          <a:bodyPr>
            <a:normAutofit/>
          </a:bodyPr>
          <a:lstStyle/>
          <a:p>
            <a:r>
              <a:rPr lang="en-US" sz="2400" dirty="0"/>
              <a:t>Input objectives </a:t>
            </a:r>
            <a:r>
              <a:rPr lang="en-US" sz="2000" dirty="0" smtClean="0"/>
              <a:t>- </a:t>
            </a:r>
            <a:r>
              <a:rPr lang="en-US" sz="2000" dirty="0"/>
              <a:t>(auto-input for you in the ADEM Excel template)</a:t>
            </a:r>
          </a:p>
          <a:p>
            <a:r>
              <a:rPr lang="en-US" sz="2400" dirty="0" smtClean="0"/>
              <a:t>Identify </a:t>
            </a:r>
            <a:r>
              <a:rPr lang="en-US" sz="2400" dirty="0"/>
              <a:t>c</a:t>
            </a:r>
            <a:r>
              <a:rPr lang="en-US" sz="2400" dirty="0" smtClean="0"/>
              <a:t>apability targets</a:t>
            </a:r>
          </a:p>
          <a:p>
            <a:r>
              <a:rPr lang="en-US" sz="2400" dirty="0" smtClean="0"/>
              <a:t>Identify critical tasks</a:t>
            </a:r>
          </a:p>
          <a:p>
            <a:r>
              <a:rPr lang="en-US" sz="2400" dirty="0" smtClean="0"/>
              <a:t>Document the reference for the capability targets/critical tasks</a:t>
            </a:r>
          </a:p>
          <a:p>
            <a:pPr marL="231775" lvl="1" indent="0">
              <a:buNone/>
            </a:pPr>
            <a:endParaRPr lang="en-US"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996598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Filling Out an EEG</a:t>
            </a:r>
            <a:endParaRPr lang="en-US" sz="5400" dirty="0"/>
          </a:p>
        </p:txBody>
      </p:sp>
      <p:sp>
        <p:nvSpPr>
          <p:cNvPr id="3" name="Content Placeholder 2"/>
          <p:cNvSpPr>
            <a:spLocks noGrp="1"/>
          </p:cNvSpPr>
          <p:nvPr>
            <p:ph idx="1"/>
          </p:nvPr>
        </p:nvSpPr>
        <p:spPr/>
        <p:txBody>
          <a:bodyPr/>
          <a:lstStyle/>
          <a:p>
            <a:r>
              <a:rPr lang="en-US" sz="2400" dirty="0" smtClean="0"/>
              <a:t>Share drafts with the planning team members.</a:t>
            </a:r>
          </a:p>
          <a:p>
            <a:pPr lvl="1"/>
            <a:r>
              <a:rPr lang="en-US" sz="2200" dirty="0" smtClean="0"/>
              <a:t>Review</a:t>
            </a:r>
          </a:p>
          <a:p>
            <a:pPr lvl="1"/>
            <a:r>
              <a:rPr lang="en-US" sz="2200" dirty="0" smtClean="0"/>
              <a:t>Edit</a:t>
            </a:r>
          </a:p>
          <a:p>
            <a:pPr lvl="1"/>
            <a:r>
              <a:rPr lang="en-US" sz="2200" dirty="0" smtClean="0"/>
              <a:t>Finalize</a:t>
            </a:r>
            <a:endParaRPr lang="en-US" sz="2200" dirty="0"/>
          </a:p>
          <a:p>
            <a:r>
              <a:rPr lang="en-US" sz="2400" dirty="0" smtClean="0"/>
              <a:t>Share final versions with evaluators</a:t>
            </a:r>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5-7 months before the exercise</a:t>
            </a:r>
            <a:endParaRPr lang="en-US" dirty="0"/>
          </a:p>
        </p:txBody>
      </p:sp>
    </p:spTree>
    <p:extLst>
      <p:ext uri="{BB962C8B-B14F-4D97-AF65-F5344CB8AC3E}">
        <p14:creationId xmlns:p14="http://schemas.microsoft.com/office/powerpoint/2010/main" val="25073871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447800"/>
            <a:ext cx="8692399" cy="2514600"/>
          </a:xfrm>
        </p:spPr>
        <p:txBody>
          <a:bodyPr>
            <a:normAutofit/>
          </a:bodyPr>
          <a:lstStyle/>
          <a:p>
            <a:pPr algn="ctr"/>
            <a:r>
              <a:rPr lang="en-US" sz="6000" dirty="0" smtClean="0"/>
              <a:t>Master Scenario Event List (MSEL)</a:t>
            </a:r>
            <a:endParaRPr lang="en-US" sz="6000" dirty="0"/>
          </a:p>
        </p:txBody>
      </p:sp>
    </p:spTree>
    <p:extLst>
      <p:ext uri="{BB962C8B-B14F-4D97-AF65-F5344CB8AC3E}">
        <p14:creationId xmlns:p14="http://schemas.microsoft.com/office/powerpoint/2010/main" val="12645631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MSEL Defined </a:t>
            </a:r>
            <a:endParaRPr lang="en-US" sz="5400" dirty="0"/>
          </a:p>
        </p:txBody>
      </p:sp>
      <p:sp>
        <p:nvSpPr>
          <p:cNvPr id="3" name="Content Placeholder 2"/>
          <p:cNvSpPr>
            <a:spLocks noGrp="1"/>
          </p:cNvSpPr>
          <p:nvPr>
            <p:ph idx="1"/>
          </p:nvPr>
        </p:nvSpPr>
        <p:spPr>
          <a:xfrm>
            <a:off x="913556" y="2057400"/>
            <a:ext cx="10351065" cy="3429000"/>
          </a:xfrm>
        </p:spPr>
        <p:txBody>
          <a:bodyPr/>
          <a:lstStyle/>
          <a:p>
            <a:r>
              <a:rPr lang="en-US" sz="2400" dirty="0" smtClean="0"/>
              <a:t>The Master Scenario Events List (MSEL):</a:t>
            </a:r>
          </a:p>
          <a:p>
            <a:pPr lvl="1"/>
            <a:r>
              <a:rPr lang="en-US" sz="2200" dirty="0" smtClean="0"/>
              <a:t>Chronological timeline of scripted events that drive an exercise </a:t>
            </a:r>
          </a:p>
          <a:p>
            <a:pPr lvl="1"/>
            <a:r>
              <a:rPr lang="en-US" sz="2200" dirty="0" smtClean="0"/>
              <a:t>Prompts certain exercise player responses</a:t>
            </a:r>
          </a:p>
          <a:p>
            <a:pPr lvl="1"/>
            <a:r>
              <a:rPr lang="en-US" sz="2200" dirty="0" smtClean="0"/>
              <a:t>Ensures that necessary events happen to test exercise objectives </a:t>
            </a:r>
          </a:p>
          <a:p>
            <a:pPr marL="463550" lvl="2" indent="0">
              <a:buNone/>
            </a:pPr>
            <a:endParaRPr lang="en-US"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23342025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MSEL Purpose </a:t>
            </a:r>
            <a:endParaRPr lang="en-US" sz="5400" dirty="0"/>
          </a:p>
        </p:txBody>
      </p:sp>
      <p:sp>
        <p:nvSpPr>
          <p:cNvPr id="3" name="Content Placeholder 2"/>
          <p:cNvSpPr>
            <a:spLocks noGrp="1"/>
          </p:cNvSpPr>
          <p:nvPr>
            <p:ph idx="1"/>
          </p:nvPr>
        </p:nvSpPr>
        <p:spPr>
          <a:xfrm>
            <a:off x="913557" y="2057400"/>
            <a:ext cx="10351066" cy="3695136"/>
          </a:xfrm>
        </p:spPr>
        <p:txBody>
          <a:bodyPr>
            <a:normAutofit lnSpcReduction="10000"/>
          </a:bodyPr>
          <a:lstStyle/>
          <a:p>
            <a:r>
              <a:rPr lang="en-US" sz="2400" dirty="0" smtClean="0"/>
              <a:t>Operations </a:t>
            </a:r>
            <a:r>
              <a:rPr lang="en-US" sz="2400" dirty="0"/>
              <a:t>based </a:t>
            </a:r>
            <a:r>
              <a:rPr lang="en-US" sz="2400" dirty="0" smtClean="0"/>
              <a:t>exercises:</a:t>
            </a:r>
          </a:p>
          <a:p>
            <a:pPr lvl="1"/>
            <a:r>
              <a:rPr lang="en-US" sz="2200" dirty="0" smtClean="0"/>
              <a:t>Simulation cell (</a:t>
            </a:r>
            <a:r>
              <a:rPr lang="en-US" sz="2200" dirty="0" err="1" smtClean="0"/>
              <a:t>SimCell</a:t>
            </a:r>
            <a:r>
              <a:rPr lang="en-US" sz="2200" dirty="0" smtClean="0"/>
              <a:t>):</a:t>
            </a:r>
          </a:p>
          <a:p>
            <a:pPr lvl="2"/>
            <a:r>
              <a:rPr lang="en-US" sz="2001" dirty="0" smtClean="0"/>
              <a:t>Utilizes the MSEL to deliver exercise injects</a:t>
            </a:r>
          </a:p>
          <a:p>
            <a:pPr lvl="2"/>
            <a:r>
              <a:rPr lang="en-US" sz="2001" dirty="0" smtClean="0"/>
              <a:t>Simulates participation by individuals or agencies not participating in the exercise</a:t>
            </a:r>
          </a:p>
          <a:p>
            <a:r>
              <a:rPr lang="en-US" sz="2400" dirty="0"/>
              <a:t>Discussion based </a:t>
            </a:r>
            <a:r>
              <a:rPr lang="en-US" sz="2400" dirty="0" smtClean="0"/>
              <a:t>exercises:</a:t>
            </a:r>
          </a:p>
          <a:p>
            <a:pPr lvl="1"/>
            <a:r>
              <a:rPr lang="en-US" sz="2200" dirty="0" smtClean="0"/>
              <a:t>Facilitator: </a:t>
            </a:r>
          </a:p>
          <a:p>
            <a:pPr lvl="1"/>
            <a:r>
              <a:rPr lang="en-US" sz="2200" dirty="0"/>
              <a:t>U</a:t>
            </a:r>
            <a:r>
              <a:rPr lang="en-US" sz="2200" dirty="0" smtClean="0"/>
              <a:t>tilizes the MSEL to facilitate discussion</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6657885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Contents of a MSEL</a:t>
            </a:r>
            <a:endParaRPr lang="en-US" sz="5400" dirty="0"/>
          </a:p>
        </p:txBody>
      </p:sp>
      <p:sp>
        <p:nvSpPr>
          <p:cNvPr id="3" name="Content Placeholder 2"/>
          <p:cNvSpPr>
            <a:spLocks noGrp="1"/>
          </p:cNvSpPr>
          <p:nvPr>
            <p:ph idx="1"/>
          </p:nvPr>
        </p:nvSpPr>
        <p:spPr>
          <a:xfrm>
            <a:off x="913557" y="2057400"/>
            <a:ext cx="10351065" cy="3962400"/>
          </a:xfrm>
        </p:spPr>
        <p:txBody>
          <a:bodyPr/>
          <a:lstStyle/>
          <a:p>
            <a:r>
              <a:rPr lang="en-US" sz="2400" dirty="0" smtClean="0"/>
              <a:t>Basic information needed:</a:t>
            </a:r>
          </a:p>
          <a:p>
            <a:pPr lvl="1"/>
            <a:r>
              <a:rPr lang="en-US" sz="2000" dirty="0" smtClean="0"/>
              <a:t>Date – This will be the exercise date</a:t>
            </a:r>
          </a:p>
          <a:p>
            <a:pPr lvl="1"/>
            <a:r>
              <a:rPr lang="en-US" sz="2000" dirty="0" smtClean="0"/>
              <a:t>Time – When the inject/questions should be delivered/asked</a:t>
            </a:r>
          </a:p>
          <a:p>
            <a:pPr lvl="1"/>
            <a:r>
              <a:rPr lang="en-US" sz="2000" dirty="0" smtClean="0"/>
              <a:t>Who the inject is from</a:t>
            </a:r>
          </a:p>
          <a:p>
            <a:pPr lvl="1"/>
            <a:r>
              <a:rPr lang="en-US" sz="2000" dirty="0"/>
              <a:t>Who the inject is being delivered/sent </a:t>
            </a:r>
            <a:r>
              <a:rPr lang="en-US" sz="2000" dirty="0" smtClean="0"/>
              <a:t>to</a:t>
            </a:r>
          </a:p>
          <a:p>
            <a:pPr lvl="1"/>
            <a:r>
              <a:rPr lang="en-US" sz="2000" dirty="0"/>
              <a:t>The detailed inject/question</a:t>
            </a:r>
          </a:p>
          <a:p>
            <a:pPr lvl="2"/>
            <a:r>
              <a:rPr lang="en-US" sz="1800" dirty="0"/>
              <a:t>Operations based injects start and end with </a:t>
            </a:r>
            <a:r>
              <a:rPr lang="en-US" sz="1800" b="1" dirty="0"/>
              <a:t>“This is an exercise”  </a:t>
            </a:r>
          </a:p>
          <a:p>
            <a:pPr lvl="1"/>
            <a:r>
              <a:rPr lang="en-US" sz="2000" dirty="0"/>
              <a:t>Point of contact/Author</a:t>
            </a:r>
          </a:p>
          <a:p>
            <a:pPr lvl="1"/>
            <a:r>
              <a:rPr lang="en-US" sz="2000" dirty="0"/>
              <a:t>Notes/comments section </a:t>
            </a:r>
          </a:p>
          <a:p>
            <a:pPr lvl="1"/>
            <a:endParaRPr lang="en-US" sz="2000" dirty="0"/>
          </a:p>
          <a:p>
            <a:pPr marL="231775" lvl="1" indent="0">
              <a:buNone/>
            </a:pPr>
            <a:endParaRPr lang="en-US" dirty="0" smtClean="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878025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0"/>
            <a:ext cx="10351065" cy="1326321"/>
          </a:xfrm>
        </p:spPr>
        <p:txBody>
          <a:bodyPr>
            <a:noAutofit/>
          </a:bodyPr>
          <a:lstStyle/>
          <a:p>
            <a:r>
              <a:rPr lang="en-US" sz="5400" dirty="0"/>
              <a:t>How to Deliver Exercise Injects</a:t>
            </a:r>
          </a:p>
        </p:txBody>
      </p:sp>
      <p:sp>
        <p:nvSpPr>
          <p:cNvPr id="3" name="Content Placeholder 2"/>
          <p:cNvSpPr>
            <a:spLocks noGrp="1"/>
          </p:cNvSpPr>
          <p:nvPr>
            <p:ph idx="1"/>
          </p:nvPr>
        </p:nvSpPr>
        <p:spPr>
          <a:xfrm>
            <a:off x="913557" y="2057400"/>
            <a:ext cx="10351065" cy="3962400"/>
          </a:xfrm>
        </p:spPr>
        <p:txBody>
          <a:bodyPr>
            <a:normAutofit/>
          </a:bodyPr>
          <a:lstStyle/>
          <a:p>
            <a:r>
              <a:rPr lang="en-US" sz="2400" dirty="0" smtClean="0"/>
              <a:t>Multiple </a:t>
            </a:r>
            <a:r>
              <a:rPr lang="en-US" sz="2400" dirty="0"/>
              <a:t>delivery methods may be used during the exercise</a:t>
            </a:r>
          </a:p>
          <a:p>
            <a:pPr lvl="1"/>
            <a:r>
              <a:rPr lang="en-US" sz="2200" dirty="0"/>
              <a:t>Examples of delivery methods include:</a:t>
            </a:r>
          </a:p>
          <a:p>
            <a:pPr lvl="2"/>
            <a:r>
              <a:rPr lang="en-US" sz="2000" dirty="0"/>
              <a:t>Phone</a:t>
            </a:r>
          </a:p>
          <a:p>
            <a:pPr lvl="2"/>
            <a:r>
              <a:rPr lang="en-US" sz="2000" dirty="0"/>
              <a:t>Email</a:t>
            </a:r>
          </a:p>
          <a:p>
            <a:pPr lvl="2"/>
            <a:r>
              <a:rPr lang="en-US" sz="2000" dirty="0"/>
              <a:t>Radio </a:t>
            </a:r>
          </a:p>
          <a:p>
            <a:pPr lvl="2"/>
            <a:r>
              <a:rPr lang="en-US" sz="2000" dirty="0"/>
              <a:t>Amateur radio (ham radio)</a:t>
            </a:r>
          </a:p>
          <a:p>
            <a:pPr lvl="2"/>
            <a:r>
              <a:rPr lang="en-US" sz="2000" dirty="0"/>
              <a:t>Satellite phone </a:t>
            </a:r>
          </a:p>
          <a:p>
            <a:pPr lvl="2"/>
            <a:r>
              <a:rPr lang="en-US" sz="2000" dirty="0"/>
              <a:t>Hand </a:t>
            </a:r>
            <a:r>
              <a:rPr lang="en-US" sz="2000" dirty="0" smtClean="0"/>
              <a:t>delivered</a:t>
            </a:r>
            <a:endParaRPr lang="en-US" sz="2000" dirty="0"/>
          </a:p>
          <a:p>
            <a:pPr marL="231775" lvl="1" indent="0">
              <a:buNone/>
            </a:pPr>
            <a:endParaRPr lang="en-US" dirty="0" smtClean="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10295578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Tips for Writing a Successful MSEL </a:t>
            </a:r>
            <a:endParaRPr lang="en-US" sz="5400" dirty="0"/>
          </a:p>
        </p:txBody>
      </p:sp>
      <p:sp>
        <p:nvSpPr>
          <p:cNvPr id="3" name="Content Placeholder 2"/>
          <p:cNvSpPr>
            <a:spLocks noGrp="1"/>
          </p:cNvSpPr>
          <p:nvPr>
            <p:ph idx="1"/>
          </p:nvPr>
        </p:nvSpPr>
        <p:spPr/>
        <p:txBody>
          <a:bodyPr>
            <a:normAutofit/>
          </a:bodyPr>
          <a:lstStyle/>
          <a:p>
            <a:r>
              <a:rPr lang="en-US" sz="2400" dirty="0" smtClean="0"/>
              <a:t>Ensure the MSEL:</a:t>
            </a:r>
          </a:p>
          <a:p>
            <a:pPr lvl="1"/>
            <a:r>
              <a:rPr lang="en-US" sz="2200" dirty="0" smtClean="0"/>
              <a:t>Follows the scenario</a:t>
            </a:r>
          </a:p>
          <a:p>
            <a:pPr lvl="1"/>
            <a:r>
              <a:rPr lang="en-US" sz="2200" dirty="0"/>
              <a:t>D</a:t>
            </a:r>
            <a:r>
              <a:rPr lang="en-US" sz="2200" dirty="0" smtClean="0"/>
              <a:t>rives the exercise towards testing the identified exercise objectives</a:t>
            </a:r>
          </a:p>
          <a:p>
            <a:r>
              <a:rPr lang="en-US" sz="2400" dirty="0" smtClean="0"/>
              <a:t>Use multiple inject types</a:t>
            </a:r>
          </a:p>
          <a:p>
            <a:r>
              <a:rPr lang="en-US" sz="2400" dirty="0"/>
              <a:t>Keep PIO/Media injects separate </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7250781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Tips for Writing a Successful MSEL </a:t>
            </a:r>
            <a:endParaRPr lang="en-US" sz="5400" dirty="0"/>
          </a:p>
        </p:txBody>
      </p:sp>
      <p:sp>
        <p:nvSpPr>
          <p:cNvPr id="3" name="Content Placeholder 2"/>
          <p:cNvSpPr>
            <a:spLocks noGrp="1"/>
          </p:cNvSpPr>
          <p:nvPr>
            <p:ph idx="1"/>
          </p:nvPr>
        </p:nvSpPr>
        <p:spPr/>
        <p:txBody>
          <a:bodyPr>
            <a:normAutofit/>
          </a:bodyPr>
          <a:lstStyle/>
          <a:p>
            <a:r>
              <a:rPr lang="en-US" sz="2400" dirty="0"/>
              <a:t>Establish a reasonable timeline:</a:t>
            </a:r>
          </a:p>
          <a:p>
            <a:pPr lvl="1"/>
            <a:r>
              <a:rPr lang="en-US" sz="2200" dirty="0" smtClean="0"/>
              <a:t>Calculate the </a:t>
            </a:r>
            <a:r>
              <a:rPr lang="en-US" sz="2200" dirty="0"/>
              <a:t>number of injects/questions </a:t>
            </a:r>
            <a:r>
              <a:rPr lang="en-US" sz="2200" dirty="0" smtClean="0"/>
              <a:t>needed based on the overall length of exercise playing time</a:t>
            </a:r>
          </a:p>
          <a:p>
            <a:pPr lvl="2"/>
            <a:r>
              <a:rPr lang="en-US" sz="1800" dirty="0"/>
              <a:t>Example:  If the exercise will run for two hours and you pace 1 inject : 5 minutes, you need a minimum of 24 injects</a:t>
            </a:r>
            <a:r>
              <a:rPr lang="en-US" sz="1800" dirty="0" smtClean="0"/>
              <a:t>.</a:t>
            </a:r>
          </a:p>
          <a:p>
            <a:pPr lvl="1"/>
            <a:r>
              <a:rPr lang="en-US" sz="2200" dirty="0"/>
              <a:t>The controller may adjust the timeline as needed during the </a:t>
            </a:r>
            <a:r>
              <a:rPr lang="en-US" sz="2200" dirty="0" smtClean="0"/>
              <a:t>exercise</a:t>
            </a:r>
            <a:endParaRPr lang="en-US" sz="2200" dirty="0"/>
          </a:p>
          <a:p>
            <a:pPr lvl="1"/>
            <a:r>
              <a:rPr lang="en-US" sz="2200" dirty="0" smtClean="0"/>
              <a:t>Write Contingency injects</a:t>
            </a:r>
            <a:endParaRPr lang="en-US" sz="22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18080601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t>Initial Planning Meeting </a:t>
            </a:r>
            <a:endParaRPr lang="en-US" sz="6000" dirty="0"/>
          </a:p>
        </p:txBody>
      </p:sp>
      <p:sp>
        <p:nvSpPr>
          <p:cNvPr id="3" name="Content Placeholder 2"/>
          <p:cNvSpPr>
            <a:spLocks noGrp="1"/>
          </p:cNvSpPr>
          <p:nvPr>
            <p:ph idx="1"/>
          </p:nvPr>
        </p:nvSpPr>
        <p:spPr>
          <a:xfrm>
            <a:off x="914938" y="2209800"/>
            <a:ext cx="10351065" cy="3429000"/>
          </a:xfrm>
        </p:spPr>
        <p:txBody>
          <a:bodyPr>
            <a:normAutofit/>
          </a:bodyPr>
          <a:lstStyle/>
          <a:p>
            <a:r>
              <a:rPr lang="en-US" sz="2400" dirty="0" smtClean="0"/>
              <a:t>Draft S.M.A.R.T. Objectives </a:t>
            </a:r>
          </a:p>
          <a:p>
            <a:r>
              <a:rPr lang="en-US" sz="2400" dirty="0" smtClean="0"/>
              <a:t>Choose the core capabilities that aligns with each objective</a:t>
            </a:r>
          </a:p>
          <a:p>
            <a:r>
              <a:rPr lang="en-US" sz="2400" dirty="0" smtClean="0"/>
              <a:t>Select the appropriate mission </a:t>
            </a:r>
            <a:r>
              <a:rPr lang="en-US" sz="2400" dirty="0"/>
              <a:t>a</a:t>
            </a:r>
            <a:r>
              <a:rPr lang="en-US" sz="2400" dirty="0" smtClean="0"/>
              <a:t>rea </a:t>
            </a:r>
          </a:p>
          <a:p>
            <a:r>
              <a:rPr lang="en-US" sz="2400" dirty="0" smtClean="0"/>
              <a:t>Identify the location, scope, and type of exercise </a:t>
            </a:r>
          </a:p>
          <a:p>
            <a:r>
              <a:rPr lang="en-US" sz="2400" dirty="0" smtClean="0"/>
              <a:t>Identify exercise participants</a:t>
            </a:r>
            <a:endParaRPr lang="en-US" sz="2400" dirty="0"/>
          </a:p>
        </p:txBody>
      </p:sp>
    </p:spTree>
    <p:extLst>
      <p:ext uri="{BB962C8B-B14F-4D97-AF65-F5344CB8AC3E}">
        <p14:creationId xmlns:p14="http://schemas.microsoft.com/office/powerpoint/2010/main" val="29734930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smtClean="0"/>
              <a:t>Tips for Writing a Successful MSEL </a:t>
            </a:r>
            <a:endParaRPr lang="en-US" sz="5400" dirty="0"/>
          </a:p>
        </p:txBody>
      </p:sp>
      <p:sp>
        <p:nvSpPr>
          <p:cNvPr id="3" name="Content Placeholder 2"/>
          <p:cNvSpPr>
            <a:spLocks noGrp="1"/>
          </p:cNvSpPr>
          <p:nvPr>
            <p:ph idx="1"/>
          </p:nvPr>
        </p:nvSpPr>
        <p:spPr/>
        <p:txBody>
          <a:bodyPr>
            <a:normAutofit/>
          </a:bodyPr>
          <a:lstStyle/>
          <a:p>
            <a:r>
              <a:rPr lang="en-US" sz="2400" dirty="0"/>
              <a:t>Avoid confusing language</a:t>
            </a:r>
          </a:p>
          <a:p>
            <a:r>
              <a:rPr lang="en-US" sz="2400" dirty="0"/>
              <a:t>Ensure injects are plausible and not out of the exercise </a:t>
            </a:r>
            <a:r>
              <a:rPr lang="en-US" sz="2400" dirty="0" smtClean="0"/>
              <a:t>scope</a:t>
            </a:r>
            <a:endParaRPr lang="en-US" sz="2400" dirty="0"/>
          </a:p>
          <a:p>
            <a:r>
              <a:rPr lang="en-US" sz="2400" dirty="0"/>
              <a:t>Ensure the inject delivery method </a:t>
            </a:r>
            <a:r>
              <a:rPr lang="en-US" sz="2400" dirty="0" smtClean="0"/>
              <a:t>is appropriate</a:t>
            </a:r>
            <a:endParaRPr lang="en-US" sz="2400" dirty="0"/>
          </a:p>
          <a:p>
            <a:r>
              <a:rPr lang="en-US" sz="2400" dirty="0" smtClean="0"/>
              <a:t>All planning team members should </a:t>
            </a:r>
            <a:r>
              <a:rPr lang="en-US" sz="2400" dirty="0"/>
              <a:t>r</a:t>
            </a:r>
            <a:r>
              <a:rPr lang="en-US" sz="2400" dirty="0" smtClean="0"/>
              <a:t>eview </a:t>
            </a:r>
            <a:r>
              <a:rPr lang="en-US" sz="2400" dirty="0"/>
              <a:t>the </a:t>
            </a:r>
            <a:r>
              <a:rPr lang="en-US" sz="2400" dirty="0" smtClean="0"/>
              <a:t>MSEL</a:t>
            </a:r>
            <a:endParaRPr lang="en-US" sz="2400" dirty="0"/>
          </a:p>
          <a:p>
            <a:endParaRPr lang="en-US" sz="2400" dirty="0"/>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17303638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Contingency Injects</a:t>
            </a:r>
            <a:endParaRPr lang="en-US" sz="5400" dirty="0"/>
          </a:p>
        </p:txBody>
      </p:sp>
      <p:sp>
        <p:nvSpPr>
          <p:cNvPr id="3" name="Content Placeholder 2"/>
          <p:cNvSpPr>
            <a:spLocks noGrp="1"/>
          </p:cNvSpPr>
          <p:nvPr>
            <p:ph idx="1"/>
          </p:nvPr>
        </p:nvSpPr>
        <p:spPr>
          <a:xfrm>
            <a:off x="913557" y="2133600"/>
            <a:ext cx="10351065" cy="3810000"/>
          </a:xfrm>
        </p:spPr>
        <p:txBody>
          <a:bodyPr>
            <a:normAutofit/>
          </a:bodyPr>
          <a:lstStyle/>
          <a:p>
            <a:r>
              <a:rPr lang="en-US" sz="2400" dirty="0" smtClean="0"/>
              <a:t>A contingency inject:</a:t>
            </a:r>
          </a:p>
          <a:p>
            <a:pPr lvl="1"/>
            <a:r>
              <a:rPr lang="en-US" sz="2200" dirty="0" smtClean="0"/>
              <a:t>Prompts a key process or action</a:t>
            </a:r>
          </a:p>
          <a:p>
            <a:pPr lvl="1"/>
            <a:r>
              <a:rPr lang="en-US" sz="2200" dirty="0" smtClean="0"/>
              <a:t>May be written during the exercise or pre-written</a:t>
            </a:r>
          </a:p>
          <a:p>
            <a:pPr lvl="1"/>
            <a:r>
              <a:rPr lang="en-US" sz="2200" dirty="0" smtClean="0"/>
              <a:t>Exercise controllers should be responsible for contingency injects</a:t>
            </a:r>
          </a:p>
          <a:p>
            <a:pPr lvl="1"/>
            <a:r>
              <a:rPr lang="en-US" sz="2200" dirty="0" smtClean="0"/>
              <a:t>“Back-up” Inject</a:t>
            </a:r>
          </a:p>
        </p:txBody>
      </p:sp>
      <p:sp>
        <p:nvSpPr>
          <p:cNvPr id="4" name="TextBox 3"/>
          <p:cNvSpPr txBox="1"/>
          <p:nvPr/>
        </p:nvSpPr>
        <p:spPr>
          <a:xfrm>
            <a:off x="7149822" y="6019800"/>
            <a:ext cx="4114800" cy="369332"/>
          </a:xfrm>
          <a:prstGeom prst="rect">
            <a:avLst/>
          </a:prstGeom>
          <a:noFill/>
        </p:spPr>
        <p:txBody>
          <a:bodyPr wrap="square" rtlCol="0">
            <a:spAutoFit/>
          </a:bodyPr>
          <a:lstStyle/>
          <a:p>
            <a:pPr lvl="0"/>
            <a:r>
              <a:rPr lang="en-US" dirty="0">
                <a:effectLst>
                  <a:outerShdw blurRad="50800" dist="38100" dir="2700000" algn="tl">
                    <a:srgbClr val="000000">
                      <a:alpha val="48000"/>
                    </a:srgbClr>
                  </a:outerShdw>
                </a:effectLst>
              </a:rPr>
              <a:t>3 months before the exercise </a:t>
            </a:r>
            <a:endParaRPr lang="en-US" dirty="0"/>
          </a:p>
        </p:txBody>
      </p:sp>
    </p:spTree>
    <p:extLst>
      <p:ext uri="{BB962C8B-B14F-4D97-AF65-F5344CB8AC3E}">
        <p14:creationId xmlns:p14="http://schemas.microsoft.com/office/powerpoint/2010/main" val="16011969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8612" y="1676400"/>
            <a:ext cx="8692399" cy="2133600"/>
          </a:xfrm>
        </p:spPr>
        <p:txBody>
          <a:bodyPr>
            <a:normAutofit/>
          </a:bodyPr>
          <a:lstStyle/>
          <a:p>
            <a:pPr algn="ctr"/>
            <a:r>
              <a:rPr lang="en-US" sz="6000" dirty="0" smtClean="0"/>
              <a:t>Improvement Planning </a:t>
            </a:r>
            <a:endParaRPr lang="en-US" sz="6000" dirty="0"/>
          </a:p>
        </p:txBody>
      </p:sp>
    </p:spTree>
    <p:extLst>
      <p:ext uri="{BB962C8B-B14F-4D97-AF65-F5344CB8AC3E}">
        <p14:creationId xmlns:p14="http://schemas.microsoft.com/office/powerpoint/2010/main" val="662776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Planning to Improve</a:t>
            </a:r>
            <a:endParaRPr lang="en-US" sz="5400" dirty="0"/>
          </a:p>
        </p:txBody>
      </p:sp>
      <p:sp>
        <p:nvSpPr>
          <p:cNvPr id="3" name="Content Placeholder 2"/>
          <p:cNvSpPr>
            <a:spLocks noGrp="1"/>
          </p:cNvSpPr>
          <p:nvPr>
            <p:ph idx="1"/>
          </p:nvPr>
        </p:nvSpPr>
        <p:spPr>
          <a:xfrm>
            <a:off x="913557" y="1935922"/>
            <a:ext cx="10351066" cy="3695136"/>
          </a:xfrm>
        </p:spPr>
        <p:txBody>
          <a:bodyPr>
            <a:normAutofit/>
          </a:bodyPr>
          <a:lstStyle/>
          <a:p>
            <a:r>
              <a:rPr lang="en-US" sz="2400" dirty="0" smtClean="0"/>
              <a:t>Improvement Planning starts with exercise design</a:t>
            </a:r>
          </a:p>
          <a:p>
            <a:pPr lvl="1"/>
            <a:r>
              <a:rPr lang="en-US" sz="2200" dirty="0" smtClean="0"/>
              <a:t>Write an EEG that will capture pertinent information </a:t>
            </a:r>
          </a:p>
          <a:p>
            <a:pPr lvl="1"/>
            <a:r>
              <a:rPr lang="en-US" sz="2200" dirty="0" smtClean="0"/>
              <a:t>Evaluators:</a:t>
            </a:r>
          </a:p>
          <a:p>
            <a:pPr lvl="2"/>
            <a:r>
              <a:rPr lang="en-US" sz="1800" dirty="0" smtClean="0"/>
              <a:t>Select or train individuals who can proficiently observe players and properly document outcomes in the EEG</a:t>
            </a:r>
          </a:p>
          <a:p>
            <a:pPr lvl="2"/>
            <a:r>
              <a:rPr lang="en-US" sz="1800" dirty="0" smtClean="0"/>
              <a:t>Use Subject Matter Experts from the planning team</a:t>
            </a:r>
            <a:endParaRPr lang="en-US" sz="1800" dirty="0"/>
          </a:p>
        </p:txBody>
      </p:sp>
      <p:sp>
        <p:nvSpPr>
          <p:cNvPr id="4" name="TextBox 3"/>
          <p:cNvSpPr txBox="1"/>
          <p:nvPr/>
        </p:nvSpPr>
        <p:spPr>
          <a:xfrm>
            <a:off x="8662431" y="6019800"/>
            <a:ext cx="2602190" cy="369332"/>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Before the exercise </a:t>
            </a:r>
            <a:endParaRPr lang="en-US" dirty="0"/>
          </a:p>
        </p:txBody>
      </p:sp>
    </p:spTree>
    <p:extLst>
      <p:ext uri="{BB962C8B-B14F-4D97-AF65-F5344CB8AC3E}">
        <p14:creationId xmlns:p14="http://schemas.microsoft.com/office/powerpoint/2010/main" val="26570347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smtClean="0"/>
              <a:t>Planning to Improve</a:t>
            </a:r>
            <a:endParaRPr lang="en-US" sz="5400" dirty="0"/>
          </a:p>
        </p:txBody>
      </p:sp>
      <p:sp>
        <p:nvSpPr>
          <p:cNvPr id="3" name="Content Placeholder 2"/>
          <p:cNvSpPr>
            <a:spLocks noGrp="1"/>
          </p:cNvSpPr>
          <p:nvPr>
            <p:ph idx="1"/>
          </p:nvPr>
        </p:nvSpPr>
        <p:spPr>
          <a:xfrm>
            <a:off x="913556" y="1935922"/>
            <a:ext cx="10351065" cy="3779078"/>
          </a:xfrm>
        </p:spPr>
        <p:txBody>
          <a:bodyPr>
            <a:normAutofit/>
          </a:bodyPr>
          <a:lstStyle/>
          <a:p>
            <a:r>
              <a:rPr lang="en-US" sz="2400" dirty="0" smtClean="0"/>
              <a:t>Hot wash </a:t>
            </a:r>
            <a:endParaRPr lang="en-US" sz="2400" dirty="0"/>
          </a:p>
          <a:p>
            <a:pPr lvl="1"/>
            <a:r>
              <a:rPr lang="en-US" sz="2200" dirty="0"/>
              <a:t>Designate </a:t>
            </a:r>
            <a:r>
              <a:rPr lang="en-US" sz="2200" dirty="0" smtClean="0"/>
              <a:t>someone(s) </a:t>
            </a:r>
            <a:r>
              <a:rPr lang="en-US" sz="2200" dirty="0"/>
              <a:t>to document the discussion </a:t>
            </a:r>
            <a:endParaRPr lang="en-US" sz="2200" dirty="0" smtClean="0"/>
          </a:p>
          <a:p>
            <a:r>
              <a:rPr lang="en-US" sz="2400" dirty="0" smtClean="0"/>
              <a:t>Evaluator/controller debriefing</a:t>
            </a:r>
          </a:p>
          <a:p>
            <a:r>
              <a:rPr lang="en-US" sz="2400" dirty="0" smtClean="0"/>
              <a:t>Compile Documentation</a:t>
            </a:r>
          </a:p>
          <a:p>
            <a:r>
              <a:rPr lang="en-US" sz="2400" dirty="0" smtClean="0"/>
              <a:t>Fill out the AAR</a:t>
            </a:r>
          </a:p>
        </p:txBody>
      </p:sp>
      <p:sp>
        <p:nvSpPr>
          <p:cNvPr id="4" name="TextBox 3"/>
          <p:cNvSpPr txBox="1"/>
          <p:nvPr/>
        </p:nvSpPr>
        <p:spPr>
          <a:xfrm>
            <a:off x="8662431" y="6019800"/>
            <a:ext cx="2602190" cy="369332"/>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After the exercise </a:t>
            </a:r>
            <a:endParaRPr lang="en-US" dirty="0"/>
          </a:p>
        </p:txBody>
      </p:sp>
    </p:spTree>
    <p:extLst>
      <p:ext uri="{BB962C8B-B14F-4D97-AF65-F5344CB8AC3E}">
        <p14:creationId xmlns:p14="http://schemas.microsoft.com/office/powerpoint/2010/main" val="1916553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Improvement Planning Matrix</a:t>
            </a:r>
            <a:endParaRPr lang="en-US" sz="5400" dirty="0"/>
          </a:p>
        </p:txBody>
      </p:sp>
      <p:sp>
        <p:nvSpPr>
          <p:cNvPr id="3" name="Content Placeholder 2"/>
          <p:cNvSpPr>
            <a:spLocks noGrp="1"/>
          </p:cNvSpPr>
          <p:nvPr>
            <p:ph idx="1"/>
          </p:nvPr>
        </p:nvSpPr>
        <p:spPr/>
        <p:txBody>
          <a:bodyPr/>
          <a:lstStyle/>
          <a:p>
            <a:r>
              <a:rPr lang="en-US" sz="2400" dirty="0" smtClean="0"/>
              <a:t>Improvement Plan Matrix (IP Matrix):</a:t>
            </a:r>
          </a:p>
          <a:p>
            <a:pPr lvl="1"/>
            <a:r>
              <a:rPr lang="en-US" sz="2200" dirty="0" smtClean="0"/>
              <a:t>A single master document that summarizes the AARs from all previous exercises and real-world events </a:t>
            </a:r>
          </a:p>
          <a:p>
            <a:pPr lvl="1"/>
            <a:r>
              <a:rPr lang="en-US" sz="2200" dirty="0" smtClean="0"/>
              <a:t>Format can be:</a:t>
            </a:r>
          </a:p>
          <a:p>
            <a:pPr lvl="2"/>
            <a:r>
              <a:rPr lang="en-US" sz="1800" dirty="0" smtClean="0"/>
              <a:t>Narrative style, Word document, Excel, etc. </a:t>
            </a:r>
            <a:endParaRPr lang="en-US" dirty="0"/>
          </a:p>
          <a:p>
            <a:r>
              <a:rPr lang="en-US" sz="2400" dirty="0" smtClean="0"/>
              <a:t>Regularly update the Master IP Matrix with the information from each AAR</a:t>
            </a:r>
            <a:endParaRPr lang="en-US" sz="2400" dirty="0"/>
          </a:p>
        </p:txBody>
      </p:sp>
      <p:sp>
        <p:nvSpPr>
          <p:cNvPr id="4" name="TextBox 3"/>
          <p:cNvSpPr txBox="1"/>
          <p:nvPr/>
        </p:nvSpPr>
        <p:spPr>
          <a:xfrm>
            <a:off x="8662431" y="6019800"/>
            <a:ext cx="2602190" cy="369332"/>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After the </a:t>
            </a:r>
            <a:r>
              <a:rPr lang="en-US" dirty="0">
                <a:effectLst>
                  <a:outerShdw blurRad="50800" dist="38100" dir="2700000" algn="tl">
                    <a:srgbClr val="000000">
                      <a:alpha val="48000"/>
                    </a:srgbClr>
                  </a:outerShdw>
                </a:effectLst>
              </a:rPr>
              <a:t>exercise </a:t>
            </a:r>
            <a:endParaRPr lang="en-US" dirty="0"/>
          </a:p>
        </p:txBody>
      </p:sp>
    </p:spTree>
    <p:extLst>
      <p:ext uri="{BB962C8B-B14F-4D97-AF65-F5344CB8AC3E}">
        <p14:creationId xmlns:p14="http://schemas.microsoft.com/office/powerpoint/2010/main" val="23933802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Improvement Planning Matrix</a:t>
            </a:r>
            <a:endParaRPr lang="en-US" sz="5400" dirty="0"/>
          </a:p>
        </p:txBody>
      </p:sp>
      <p:sp>
        <p:nvSpPr>
          <p:cNvPr id="3" name="Content Placeholder 2"/>
          <p:cNvSpPr>
            <a:spLocks noGrp="1"/>
          </p:cNvSpPr>
          <p:nvPr>
            <p:ph idx="1"/>
          </p:nvPr>
        </p:nvSpPr>
        <p:spPr>
          <a:xfrm>
            <a:off x="913557" y="2072861"/>
            <a:ext cx="10351064" cy="3810000"/>
          </a:xfrm>
        </p:spPr>
        <p:txBody>
          <a:bodyPr/>
          <a:lstStyle/>
          <a:p>
            <a:r>
              <a:rPr lang="en-US" sz="2400" dirty="0" smtClean="0"/>
              <a:t>Update the IP Matrix regularly with the following:</a:t>
            </a:r>
          </a:p>
          <a:p>
            <a:pPr lvl="1"/>
            <a:r>
              <a:rPr lang="en-US" sz="2000" dirty="0" smtClean="0"/>
              <a:t>Changes to the corrective actions</a:t>
            </a:r>
          </a:p>
          <a:p>
            <a:pPr lvl="1"/>
            <a:r>
              <a:rPr lang="en-US" sz="2000" dirty="0"/>
              <a:t>Change in point of contact for the corrective action </a:t>
            </a:r>
            <a:endParaRPr lang="en-US" sz="2000" dirty="0" smtClean="0"/>
          </a:p>
          <a:p>
            <a:pPr lvl="1"/>
            <a:r>
              <a:rPr lang="en-US" sz="2000" dirty="0"/>
              <a:t>Updated corrective </a:t>
            </a:r>
            <a:r>
              <a:rPr lang="en-US" sz="2000" dirty="0" smtClean="0"/>
              <a:t>action </a:t>
            </a:r>
            <a:r>
              <a:rPr lang="en-US" sz="2000" dirty="0"/>
              <a:t>due date</a:t>
            </a:r>
            <a:endParaRPr lang="en-US" sz="2000" dirty="0" smtClean="0"/>
          </a:p>
          <a:p>
            <a:pPr lvl="1"/>
            <a:r>
              <a:rPr lang="en-US" sz="2000" dirty="0" smtClean="0"/>
              <a:t>Actual completion date of identified corrective actions</a:t>
            </a:r>
          </a:p>
        </p:txBody>
      </p:sp>
      <p:sp>
        <p:nvSpPr>
          <p:cNvPr id="4" name="TextBox 3"/>
          <p:cNvSpPr txBox="1"/>
          <p:nvPr/>
        </p:nvSpPr>
        <p:spPr>
          <a:xfrm>
            <a:off x="8913811" y="6019800"/>
            <a:ext cx="2350809" cy="646331"/>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Continuous; before the next exercise</a:t>
            </a:r>
            <a:endParaRPr lang="en-US" dirty="0"/>
          </a:p>
        </p:txBody>
      </p:sp>
    </p:spTree>
    <p:extLst>
      <p:ext uri="{BB962C8B-B14F-4D97-AF65-F5344CB8AC3E}">
        <p14:creationId xmlns:p14="http://schemas.microsoft.com/office/powerpoint/2010/main" val="1648381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Tips to Develop an IP Matrix</a:t>
            </a:r>
            <a:endParaRPr lang="en-US" sz="5400" dirty="0"/>
          </a:p>
        </p:txBody>
      </p:sp>
      <p:sp>
        <p:nvSpPr>
          <p:cNvPr id="3" name="Content Placeholder 2"/>
          <p:cNvSpPr>
            <a:spLocks noGrp="1"/>
          </p:cNvSpPr>
          <p:nvPr>
            <p:ph idx="1"/>
          </p:nvPr>
        </p:nvSpPr>
        <p:spPr>
          <a:xfrm>
            <a:off x="913557" y="2057400"/>
            <a:ext cx="10351063" cy="2895600"/>
          </a:xfrm>
        </p:spPr>
        <p:txBody>
          <a:bodyPr/>
          <a:lstStyle/>
          <a:p>
            <a:r>
              <a:rPr lang="en-US" sz="2400" dirty="0"/>
              <a:t>IP Matrix should include the following at a </a:t>
            </a:r>
            <a:r>
              <a:rPr lang="en-US" sz="2400" dirty="0" smtClean="0"/>
              <a:t>minimum:</a:t>
            </a:r>
            <a:endParaRPr lang="en-US" sz="2400" dirty="0"/>
          </a:p>
          <a:p>
            <a:pPr lvl="1"/>
            <a:r>
              <a:rPr lang="en-US" sz="2200" dirty="0" smtClean="0"/>
              <a:t>Exercise name </a:t>
            </a:r>
          </a:p>
          <a:p>
            <a:pPr lvl="1"/>
            <a:r>
              <a:rPr lang="en-US" sz="2200" dirty="0" smtClean="0"/>
              <a:t>Exercise conduct date(s)</a:t>
            </a:r>
          </a:p>
          <a:p>
            <a:pPr lvl="1"/>
            <a:r>
              <a:rPr lang="en-US" sz="2200" dirty="0"/>
              <a:t>Core capability tested</a:t>
            </a:r>
          </a:p>
          <a:p>
            <a:pPr lvl="1"/>
            <a:r>
              <a:rPr lang="en-US" sz="2200" dirty="0"/>
              <a:t>Area for improvement identified </a:t>
            </a:r>
          </a:p>
          <a:p>
            <a:pPr lvl="1"/>
            <a:r>
              <a:rPr lang="en-US" sz="2200" dirty="0"/>
              <a:t>Corrective </a:t>
            </a:r>
            <a:r>
              <a:rPr lang="en-US" sz="2200" dirty="0" smtClean="0"/>
              <a:t>action</a:t>
            </a:r>
            <a:endParaRPr lang="en-US" sz="2200" dirty="0"/>
          </a:p>
        </p:txBody>
      </p:sp>
      <p:sp>
        <p:nvSpPr>
          <p:cNvPr id="4" name="TextBox 3"/>
          <p:cNvSpPr txBox="1"/>
          <p:nvPr/>
        </p:nvSpPr>
        <p:spPr>
          <a:xfrm>
            <a:off x="8913811" y="6019800"/>
            <a:ext cx="2350809" cy="646331"/>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Continuous; before the next exercise</a:t>
            </a:r>
            <a:endParaRPr lang="en-US" dirty="0"/>
          </a:p>
        </p:txBody>
      </p:sp>
    </p:spTree>
    <p:extLst>
      <p:ext uri="{BB962C8B-B14F-4D97-AF65-F5344CB8AC3E}">
        <p14:creationId xmlns:p14="http://schemas.microsoft.com/office/powerpoint/2010/main" val="11583409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400" dirty="0" smtClean="0"/>
              <a:t>Tips to Develop an IP Matrix </a:t>
            </a:r>
            <a:endParaRPr lang="en-US" sz="5400" dirty="0"/>
          </a:p>
        </p:txBody>
      </p:sp>
      <p:sp>
        <p:nvSpPr>
          <p:cNvPr id="3" name="Content Placeholder 2"/>
          <p:cNvSpPr>
            <a:spLocks noGrp="1"/>
          </p:cNvSpPr>
          <p:nvPr>
            <p:ph idx="1"/>
          </p:nvPr>
        </p:nvSpPr>
        <p:spPr>
          <a:xfrm>
            <a:off x="913557" y="2057400"/>
            <a:ext cx="10351066" cy="3695136"/>
          </a:xfrm>
        </p:spPr>
        <p:txBody>
          <a:bodyPr>
            <a:normAutofit/>
          </a:bodyPr>
          <a:lstStyle/>
          <a:p>
            <a:r>
              <a:rPr lang="en-US" sz="2400" dirty="0" smtClean="0"/>
              <a:t>IP Matrix should include the following at a minimum:</a:t>
            </a:r>
          </a:p>
          <a:p>
            <a:pPr lvl="1"/>
            <a:r>
              <a:rPr lang="en-US" sz="2200" dirty="0" smtClean="0"/>
              <a:t>Point of contact for the corrective action </a:t>
            </a:r>
          </a:p>
          <a:p>
            <a:pPr lvl="1"/>
            <a:r>
              <a:rPr lang="en-US" sz="2200" dirty="0" smtClean="0"/>
              <a:t>Start date of the corrective action</a:t>
            </a:r>
          </a:p>
          <a:p>
            <a:pPr lvl="1"/>
            <a:r>
              <a:rPr lang="en-US" sz="2200" dirty="0" smtClean="0"/>
              <a:t>Completion date of the corrective action </a:t>
            </a:r>
          </a:p>
          <a:p>
            <a:pPr lvl="1"/>
            <a:r>
              <a:rPr lang="en-US" sz="2200" dirty="0"/>
              <a:t>Comments section</a:t>
            </a:r>
          </a:p>
          <a:p>
            <a:pPr lvl="1"/>
            <a:r>
              <a:rPr lang="en-US" sz="2200" dirty="0"/>
              <a:t>Place to initial once </a:t>
            </a:r>
            <a:r>
              <a:rPr lang="en-US" sz="2200" dirty="0" smtClean="0"/>
              <a:t>completed</a:t>
            </a:r>
            <a:endParaRPr lang="en-US" sz="2200" dirty="0"/>
          </a:p>
        </p:txBody>
      </p:sp>
      <p:sp>
        <p:nvSpPr>
          <p:cNvPr id="5" name="TextBox 4"/>
          <p:cNvSpPr txBox="1"/>
          <p:nvPr/>
        </p:nvSpPr>
        <p:spPr>
          <a:xfrm>
            <a:off x="8913811" y="6019800"/>
            <a:ext cx="2350809" cy="646331"/>
          </a:xfrm>
          <a:prstGeom prst="rect">
            <a:avLst/>
          </a:prstGeom>
          <a:noFill/>
        </p:spPr>
        <p:txBody>
          <a:bodyPr wrap="square" rtlCol="0">
            <a:spAutoFit/>
          </a:bodyPr>
          <a:lstStyle/>
          <a:p>
            <a:pPr lvl="0"/>
            <a:r>
              <a:rPr lang="en-US" dirty="0" smtClean="0">
                <a:effectLst>
                  <a:outerShdw blurRad="50800" dist="38100" dir="2700000" algn="tl">
                    <a:srgbClr val="000000">
                      <a:alpha val="48000"/>
                    </a:srgbClr>
                  </a:outerShdw>
                </a:effectLst>
              </a:rPr>
              <a:t>Continuous; before the next exercise</a:t>
            </a:r>
            <a:endParaRPr lang="en-US" dirty="0"/>
          </a:p>
        </p:txBody>
      </p:sp>
    </p:spTree>
    <p:extLst>
      <p:ext uri="{BB962C8B-B14F-4D97-AF65-F5344CB8AC3E}">
        <p14:creationId xmlns:p14="http://schemas.microsoft.com/office/powerpoint/2010/main" val="3368732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Additional resources </a:t>
            </a:r>
            <a:endParaRPr lang="en-US" sz="5400" dirty="0"/>
          </a:p>
        </p:txBody>
      </p:sp>
      <p:sp>
        <p:nvSpPr>
          <p:cNvPr id="3" name="Content Placeholder 2"/>
          <p:cNvSpPr>
            <a:spLocks noGrp="1"/>
          </p:cNvSpPr>
          <p:nvPr>
            <p:ph idx="1"/>
          </p:nvPr>
        </p:nvSpPr>
        <p:spPr/>
        <p:txBody>
          <a:bodyPr>
            <a:normAutofit/>
          </a:bodyPr>
          <a:lstStyle/>
          <a:p>
            <a:r>
              <a:rPr lang="en-US" sz="2400" dirty="0" smtClean="0"/>
              <a:t>Exercise link:</a:t>
            </a:r>
          </a:p>
          <a:p>
            <a:pPr marL="457063" lvl="1" indent="0">
              <a:buNone/>
            </a:pPr>
            <a:r>
              <a:rPr lang="en-US" sz="2600" dirty="0" smtClean="0">
                <a:solidFill>
                  <a:schemeClr val="accent6"/>
                </a:solidFill>
                <a:hlinkClick r:id="rId2"/>
              </a:rPr>
              <a:t>https</a:t>
            </a:r>
            <a:r>
              <a:rPr lang="en-US" sz="2600" dirty="0">
                <a:solidFill>
                  <a:schemeClr val="accent6"/>
                </a:solidFill>
                <a:hlinkClick r:id="rId2"/>
              </a:rPr>
              <a:t>://www.dps.arkansas.gov/emergency-management/adem/training-exercise/exercise</a:t>
            </a:r>
            <a:r>
              <a:rPr lang="en-US" sz="2600" dirty="0" smtClean="0">
                <a:solidFill>
                  <a:schemeClr val="accent6"/>
                </a:solidFill>
                <a:hlinkClick r:id="rId2"/>
              </a:rPr>
              <a:t>/</a:t>
            </a:r>
            <a:endParaRPr lang="en-US" sz="2600" dirty="0" smtClean="0">
              <a:solidFill>
                <a:schemeClr val="accent6"/>
              </a:solidFill>
            </a:endParaRPr>
          </a:p>
          <a:p>
            <a:r>
              <a:rPr lang="en-US" sz="2400" dirty="0"/>
              <a:t>A comprehensive guide over the planning process may be viewed on the ADEM website. </a:t>
            </a:r>
          </a:p>
          <a:p>
            <a:pPr lvl="1"/>
            <a:r>
              <a:rPr lang="en-US" sz="2200" dirty="0"/>
              <a:t>To view a specific topic select the topic from the list of </a:t>
            </a:r>
            <a:r>
              <a:rPr lang="en-US" sz="2200" dirty="0" smtClean="0"/>
              <a:t>resources</a:t>
            </a:r>
            <a:endParaRPr lang="en-US" sz="2200" dirty="0"/>
          </a:p>
        </p:txBody>
      </p:sp>
    </p:spTree>
    <p:extLst>
      <p:ext uri="{BB962C8B-B14F-4D97-AF65-F5344CB8AC3E}">
        <p14:creationId xmlns:p14="http://schemas.microsoft.com/office/powerpoint/2010/main" val="5771293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400" dirty="0"/>
              <a:t>Initial Planning </a:t>
            </a:r>
            <a:r>
              <a:rPr lang="en-US" sz="5400" dirty="0" smtClean="0"/>
              <a:t>Meeting</a:t>
            </a:r>
            <a:endParaRPr lang="en-US" sz="5400" dirty="0"/>
          </a:p>
        </p:txBody>
      </p:sp>
      <p:sp>
        <p:nvSpPr>
          <p:cNvPr id="3" name="Content Placeholder 2"/>
          <p:cNvSpPr>
            <a:spLocks noGrp="1"/>
          </p:cNvSpPr>
          <p:nvPr>
            <p:ph idx="1"/>
          </p:nvPr>
        </p:nvSpPr>
        <p:spPr>
          <a:xfrm>
            <a:off x="913556" y="2209800"/>
            <a:ext cx="10351065" cy="3429000"/>
          </a:xfrm>
        </p:spPr>
        <p:txBody>
          <a:bodyPr>
            <a:normAutofit/>
          </a:bodyPr>
          <a:lstStyle/>
          <a:p>
            <a:r>
              <a:rPr lang="en-US" sz="2400" dirty="0" smtClean="0"/>
              <a:t>Identify needed exercise documentation </a:t>
            </a:r>
          </a:p>
          <a:p>
            <a:r>
              <a:rPr lang="en-US" sz="2400" dirty="0" smtClean="0"/>
              <a:t>Set a schedule for a draft of the identified documentation </a:t>
            </a:r>
          </a:p>
          <a:p>
            <a:r>
              <a:rPr lang="en-US" sz="2400" dirty="0" smtClean="0"/>
              <a:t>Outline evaluation requirements</a:t>
            </a:r>
          </a:p>
          <a:p>
            <a:r>
              <a:rPr lang="en-US" sz="2400" dirty="0" smtClean="0"/>
              <a:t>Begin to draft a scenario</a:t>
            </a:r>
          </a:p>
          <a:p>
            <a:r>
              <a:rPr lang="en-US" sz="2400" dirty="0" smtClean="0"/>
              <a:t>Assign tasks to the planning team members with due dates</a:t>
            </a:r>
            <a:endParaRPr lang="en-US" sz="2400" dirty="0"/>
          </a:p>
        </p:txBody>
      </p:sp>
    </p:spTree>
    <p:extLst>
      <p:ext uri="{BB962C8B-B14F-4D97-AF65-F5344CB8AC3E}">
        <p14:creationId xmlns:p14="http://schemas.microsoft.com/office/powerpoint/2010/main" val="1017900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Additional resources </a:t>
            </a:r>
          </a:p>
        </p:txBody>
      </p:sp>
      <p:sp>
        <p:nvSpPr>
          <p:cNvPr id="3" name="Content Placeholder 2"/>
          <p:cNvSpPr>
            <a:spLocks noGrp="1"/>
          </p:cNvSpPr>
          <p:nvPr>
            <p:ph idx="1"/>
          </p:nvPr>
        </p:nvSpPr>
        <p:spPr/>
        <p:txBody>
          <a:bodyPr>
            <a:normAutofit/>
          </a:bodyPr>
          <a:lstStyle/>
          <a:p>
            <a:r>
              <a:rPr lang="en-US" sz="2400" dirty="0" smtClean="0"/>
              <a:t>FEMA Preparedness Toolkit</a:t>
            </a:r>
            <a:endParaRPr lang="en-US" sz="2400" dirty="0"/>
          </a:p>
          <a:p>
            <a:pPr marL="457063" lvl="1" indent="0">
              <a:buNone/>
            </a:pPr>
            <a:r>
              <a:rPr lang="en-US" sz="2200" dirty="0" smtClean="0">
                <a:solidFill>
                  <a:srgbClr val="FFC000"/>
                </a:solidFill>
                <a:hlinkClick r:id="rId2"/>
              </a:rPr>
              <a:t>https</a:t>
            </a:r>
            <a:r>
              <a:rPr lang="en-US" sz="2200" dirty="0">
                <a:solidFill>
                  <a:srgbClr val="FFC000"/>
                </a:solidFill>
                <a:hlinkClick r:id="rId2"/>
              </a:rPr>
              <a:t>://</a:t>
            </a:r>
            <a:r>
              <a:rPr lang="en-US" sz="2200" dirty="0" smtClean="0">
                <a:solidFill>
                  <a:srgbClr val="FFC000"/>
                </a:solidFill>
                <a:hlinkClick r:id="rId2"/>
              </a:rPr>
              <a:t>www.fema.gov/emergency-managers/national-preparedness/exercises/tools</a:t>
            </a:r>
            <a:endParaRPr lang="en-US" sz="2200" dirty="0" smtClean="0">
              <a:solidFill>
                <a:srgbClr val="FFC000"/>
              </a:solidFill>
            </a:endParaRPr>
          </a:p>
          <a:p>
            <a:pPr marL="457063" lvl="1" indent="0">
              <a:buNone/>
            </a:pPr>
            <a:endParaRPr lang="en-US" sz="2200" dirty="0" smtClean="0">
              <a:solidFill>
                <a:schemeClr val="accent6"/>
              </a:solidFill>
            </a:endParaRPr>
          </a:p>
          <a:p>
            <a:pPr marL="457063" lvl="1" indent="0">
              <a:buNone/>
            </a:pPr>
            <a:r>
              <a:rPr lang="en-US" sz="2200" dirty="0" smtClean="0">
                <a:solidFill>
                  <a:schemeClr val="accent6"/>
                </a:solidFill>
              </a:rPr>
              <a:t>Click on the </a:t>
            </a:r>
            <a:r>
              <a:rPr lang="en-US" sz="2200" dirty="0" err="1" smtClean="0">
                <a:solidFill>
                  <a:schemeClr val="accent6"/>
                </a:solidFill>
              </a:rPr>
              <a:t>PrepToolkit</a:t>
            </a:r>
            <a:r>
              <a:rPr lang="en-US" sz="2200" dirty="0" smtClean="0">
                <a:solidFill>
                  <a:schemeClr val="accent6"/>
                </a:solidFill>
              </a:rPr>
              <a:t> Registration and Login Button </a:t>
            </a:r>
            <a:endParaRPr lang="en-US" sz="2200" dirty="0">
              <a:solidFill>
                <a:schemeClr val="accent6"/>
              </a:solidFill>
            </a:endParaRPr>
          </a:p>
          <a:p>
            <a:pPr marL="457063" lvl="1" indent="0">
              <a:buNone/>
            </a:pPr>
            <a:endParaRPr lang="en-US" sz="2200" dirty="0">
              <a:solidFill>
                <a:schemeClr val="accent6"/>
              </a:solidFill>
            </a:endParaRPr>
          </a:p>
        </p:txBody>
      </p:sp>
    </p:spTree>
    <p:extLst>
      <p:ext uri="{BB962C8B-B14F-4D97-AF65-F5344CB8AC3E}">
        <p14:creationId xmlns:p14="http://schemas.microsoft.com/office/powerpoint/2010/main" val="41902703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557" y="609601"/>
            <a:ext cx="10351065" cy="1523999"/>
          </a:xfrm>
        </p:spPr>
        <p:txBody>
          <a:bodyPr>
            <a:noAutofit/>
          </a:bodyPr>
          <a:lstStyle/>
          <a:p>
            <a:pPr algn="ctr"/>
            <a:r>
              <a:rPr lang="en-US" sz="5400" dirty="0" smtClean="0"/>
              <a:t>Midterm Planning Meeting </a:t>
            </a:r>
            <a:endParaRPr lang="en-US" sz="5400" dirty="0"/>
          </a:p>
        </p:txBody>
      </p:sp>
      <p:sp>
        <p:nvSpPr>
          <p:cNvPr id="3" name="Content Placeholder 2"/>
          <p:cNvSpPr>
            <a:spLocks noGrp="1"/>
          </p:cNvSpPr>
          <p:nvPr>
            <p:ph idx="1"/>
          </p:nvPr>
        </p:nvSpPr>
        <p:spPr>
          <a:xfrm>
            <a:off x="913557" y="2209800"/>
            <a:ext cx="10351065" cy="3581400"/>
          </a:xfrm>
        </p:spPr>
        <p:txBody>
          <a:bodyPr>
            <a:normAutofit/>
          </a:bodyPr>
          <a:lstStyle/>
          <a:p>
            <a:r>
              <a:rPr lang="en-US" sz="2400" dirty="0" smtClean="0"/>
              <a:t>Review the drafted exercise documentation </a:t>
            </a:r>
          </a:p>
          <a:p>
            <a:r>
              <a:rPr lang="en-US" sz="2400" dirty="0" smtClean="0"/>
              <a:t>Build the scenario timeline</a:t>
            </a:r>
          </a:p>
          <a:p>
            <a:r>
              <a:rPr lang="en-US" sz="2400" dirty="0" smtClean="0"/>
              <a:t>Assign the Exercise Plan, Situation Manual, Facilitator's Guide, or Controller/Evaluator Handbook as needed </a:t>
            </a:r>
          </a:p>
          <a:p>
            <a:r>
              <a:rPr lang="en-US" sz="2400" dirty="0" smtClean="0"/>
              <a:t>Review the drafted EEGs to make sure they align with the tested objective </a:t>
            </a:r>
          </a:p>
        </p:txBody>
      </p:sp>
    </p:spTree>
    <p:extLst>
      <p:ext uri="{BB962C8B-B14F-4D97-AF65-F5344CB8AC3E}">
        <p14:creationId xmlns:p14="http://schemas.microsoft.com/office/powerpoint/2010/main" val="4185722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1845" y="609600"/>
            <a:ext cx="9144001" cy="1447800"/>
          </a:xfrm>
        </p:spPr>
        <p:txBody>
          <a:bodyPr>
            <a:noAutofit/>
          </a:bodyPr>
          <a:lstStyle/>
          <a:p>
            <a:pPr algn="ctr"/>
            <a:r>
              <a:rPr lang="en-US" sz="5400" dirty="0"/>
              <a:t>Midterm Planning </a:t>
            </a:r>
            <a:r>
              <a:rPr lang="en-US" sz="5400" dirty="0" smtClean="0"/>
              <a:t>Meeting</a:t>
            </a:r>
            <a:endParaRPr lang="en-US" sz="5400" dirty="0"/>
          </a:p>
        </p:txBody>
      </p:sp>
      <p:sp>
        <p:nvSpPr>
          <p:cNvPr id="3" name="Content Placeholder 2"/>
          <p:cNvSpPr>
            <a:spLocks noGrp="1"/>
          </p:cNvSpPr>
          <p:nvPr>
            <p:ph idx="1"/>
          </p:nvPr>
        </p:nvSpPr>
        <p:spPr>
          <a:xfrm>
            <a:off x="912812" y="2209800"/>
            <a:ext cx="10322068" cy="3695136"/>
          </a:xfrm>
        </p:spPr>
        <p:txBody>
          <a:bodyPr/>
          <a:lstStyle/>
          <a:p>
            <a:r>
              <a:rPr lang="en-US" sz="2400" dirty="0"/>
              <a:t>Begin drafting the Master Scenario Events List (MSEL) &amp; the Participant Feedback Form </a:t>
            </a:r>
            <a:endParaRPr lang="en-US" sz="2400" dirty="0" smtClean="0"/>
          </a:p>
          <a:p>
            <a:r>
              <a:rPr lang="en-US" sz="2400" dirty="0" smtClean="0"/>
              <a:t>Send an exercise invitation to the identified exercise participants after the meeting </a:t>
            </a:r>
          </a:p>
          <a:p>
            <a:r>
              <a:rPr lang="en-US" sz="2400" dirty="0" smtClean="0"/>
              <a:t>Fill out a Exercise Notification Form and submit it to ADEM Exercise after the meeting </a:t>
            </a:r>
            <a:endParaRPr lang="en-US" sz="2400" dirty="0"/>
          </a:p>
          <a:p>
            <a:endParaRPr lang="en-US" dirty="0"/>
          </a:p>
        </p:txBody>
      </p:sp>
    </p:spTree>
    <p:extLst>
      <p:ext uri="{BB962C8B-B14F-4D97-AF65-F5344CB8AC3E}">
        <p14:creationId xmlns:p14="http://schemas.microsoft.com/office/powerpoint/2010/main" val="22422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6000" dirty="0" smtClean="0"/>
              <a:t>Final Planning Meeting </a:t>
            </a:r>
            <a:endParaRPr lang="en-US" sz="6000" dirty="0"/>
          </a:p>
        </p:txBody>
      </p:sp>
      <p:sp>
        <p:nvSpPr>
          <p:cNvPr id="3" name="Content Placeholder 2"/>
          <p:cNvSpPr>
            <a:spLocks noGrp="1"/>
          </p:cNvSpPr>
          <p:nvPr>
            <p:ph idx="1"/>
          </p:nvPr>
        </p:nvSpPr>
        <p:spPr>
          <a:xfrm>
            <a:off x="913557" y="2209800"/>
            <a:ext cx="10351066" cy="3695136"/>
          </a:xfrm>
        </p:spPr>
        <p:txBody>
          <a:bodyPr/>
          <a:lstStyle/>
          <a:p>
            <a:r>
              <a:rPr lang="en-US" sz="2400" dirty="0" smtClean="0"/>
              <a:t>Review and finalize the scenario timeline</a:t>
            </a:r>
          </a:p>
          <a:p>
            <a:r>
              <a:rPr lang="en-US" sz="2400" dirty="0" smtClean="0"/>
              <a:t>Review and finalize the exercise documentation </a:t>
            </a:r>
          </a:p>
          <a:p>
            <a:r>
              <a:rPr lang="en-US" sz="2400" dirty="0" smtClean="0"/>
              <a:t>Confirm the exercise date, time, &amp; location with planning team </a:t>
            </a:r>
            <a:endParaRPr lang="en-US" sz="2400" dirty="0"/>
          </a:p>
        </p:txBody>
      </p:sp>
    </p:spTree>
    <p:extLst>
      <p:ext uri="{BB962C8B-B14F-4D97-AF65-F5344CB8AC3E}">
        <p14:creationId xmlns:p14="http://schemas.microsoft.com/office/powerpoint/2010/main" val="4969637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F78577-2839-4BFF-9EC7-673BD8FEBD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49C11C-71DC-49B6-ACD8-27E3AE088D14}">
  <ds:schemaRefs>
    <ds:schemaRef ds:uri="http://schemas.microsoft.com/office/2006/metadata/properties"/>
    <ds:schemaRef ds:uri="http://purl.org/dc/elements/1.1/"/>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0875BD71-4A33-4FB7-88CA-777C4D9E6E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TM04033921[[fn=Damask]]</Template>
  <TotalTime>1801</TotalTime>
  <Words>3062</Words>
  <Application>Microsoft Office PowerPoint</Application>
  <PresentationFormat>Custom</PresentationFormat>
  <Paragraphs>436</Paragraphs>
  <Slides>60</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60</vt:i4>
      </vt:variant>
    </vt:vector>
  </HeadingPairs>
  <TitlesOfParts>
    <vt:vector size="65" baseType="lpstr">
      <vt:lpstr>Arial</vt:lpstr>
      <vt:lpstr>Bookman Old Style</vt:lpstr>
      <vt:lpstr>Century Gothic</vt:lpstr>
      <vt:lpstr>Rockwell</vt:lpstr>
      <vt:lpstr>Damask</vt:lpstr>
      <vt:lpstr>The Planning Process </vt:lpstr>
      <vt:lpstr>The Planning Process (Annual Tasks)</vt:lpstr>
      <vt:lpstr>The Planning Timeline </vt:lpstr>
      <vt:lpstr>Concept &amp; Objective Meeting </vt:lpstr>
      <vt:lpstr>Initial Planning Meeting </vt:lpstr>
      <vt:lpstr>Initial Planning Meeting</vt:lpstr>
      <vt:lpstr>Midterm Planning Meeting </vt:lpstr>
      <vt:lpstr>Midterm Planning Meeting</vt:lpstr>
      <vt:lpstr>Final Planning Meeting </vt:lpstr>
      <vt:lpstr>S.M.A.R.T  Objectives</vt:lpstr>
      <vt:lpstr>S.M.A.R.T Objectives</vt:lpstr>
      <vt:lpstr>S.M.A.R.T Objectives</vt:lpstr>
      <vt:lpstr>S.M.A.R.T Objectives</vt:lpstr>
      <vt:lpstr>S.M.A.R.T Objectives</vt:lpstr>
      <vt:lpstr>S.M.A.R.T Objectives</vt:lpstr>
      <vt:lpstr>S.M.A.R.T Objectives</vt:lpstr>
      <vt:lpstr>S.M.A.R.T Objectives</vt:lpstr>
      <vt:lpstr>How to Write a S.M.A.R.T Objective </vt:lpstr>
      <vt:lpstr>How to Write a S.M.A.R.T Objective </vt:lpstr>
      <vt:lpstr>How to Write a S.M.A.R.T Objective </vt:lpstr>
      <vt:lpstr>How to Write a S.M.A.R.T Objective </vt:lpstr>
      <vt:lpstr>How to Write a S.M.A.R.T Objective </vt:lpstr>
      <vt:lpstr>How to Write a S.M.A.R.T Objective </vt:lpstr>
      <vt:lpstr>How to Write a S.M.A.R.T Objective </vt:lpstr>
      <vt:lpstr>How to Write a S.M.A.R.T Objective </vt:lpstr>
      <vt:lpstr>How to Select a Core Capability </vt:lpstr>
      <vt:lpstr>Option #1 – Starting with a Core Capability </vt:lpstr>
      <vt:lpstr>Option #2 – Starting With The Objective </vt:lpstr>
      <vt:lpstr>Option #3a – Starting with a Mission Area</vt:lpstr>
      <vt:lpstr>Option #3b – Starting with a Mission Area</vt:lpstr>
      <vt:lpstr>How to Develop an Exercise Evaluation Guide</vt:lpstr>
      <vt:lpstr>EEG Explained </vt:lpstr>
      <vt:lpstr>The Purpose of an EEG </vt:lpstr>
      <vt:lpstr>Components of an eeg</vt:lpstr>
      <vt:lpstr>Components of an eeg</vt:lpstr>
      <vt:lpstr>Components of an eeg</vt:lpstr>
      <vt:lpstr>Components of an eeg</vt:lpstr>
      <vt:lpstr>Components of an eeg</vt:lpstr>
      <vt:lpstr>How to Build an EEG </vt:lpstr>
      <vt:lpstr>Filling Out an EEG</vt:lpstr>
      <vt:lpstr>Filling Out an EEG</vt:lpstr>
      <vt:lpstr>Filling Out an EEG</vt:lpstr>
      <vt:lpstr>Master Scenario Event List (MSEL)</vt:lpstr>
      <vt:lpstr>MSEL Defined </vt:lpstr>
      <vt:lpstr>MSEL Purpose </vt:lpstr>
      <vt:lpstr>Contents of a MSEL</vt:lpstr>
      <vt:lpstr>How to Deliver Exercise Injects</vt:lpstr>
      <vt:lpstr>Tips for Writing a Successful MSEL </vt:lpstr>
      <vt:lpstr>Tips for Writing a Successful MSEL </vt:lpstr>
      <vt:lpstr>Tips for Writing a Successful MSEL </vt:lpstr>
      <vt:lpstr>Contingency Injects</vt:lpstr>
      <vt:lpstr>Improvement Planning </vt:lpstr>
      <vt:lpstr>Planning to Improve</vt:lpstr>
      <vt:lpstr>Planning to Improve</vt:lpstr>
      <vt:lpstr>Improvement Planning Matrix</vt:lpstr>
      <vt:lpstr>Improvement Planning Matrix</vt:lpstr>
      <vt:lpstr>Tips to Develop an IP Matrix</vt:lpstr>
      <vt:lpstr>Tips to Develop an IP Matrix </vt:lpstr>
      <vt:lpstr>Additional resources </vt:lpstr>
      <vt:lpstr>Additional resources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Process</dc:title>
  <dc:creator>Phillips, Jason</dc:creator>
  <cp:lastModifiedBy>Phillips, Jason</cp:lastModifiedBy>
  <cp:revision>122</cp:revision>
  <dcterms:created xsi:type="dcterms:W3CDTF">2021-10-07T17:36:05Z</dcterms:created>
  <dcterms:modified xsi:type="dcterms:W3CDTF">2023-04-18T15:20:01Z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74069000</vt:r8>
  </property>
  <property fmtid="{D5CDD505-2E9C-101B-9397-08002B2CF9AE}" pid="3" name="HiddenCategoryTags">
    <vt:lpwstr/>
  </property>
  <property fmtid="{D5CDD505-2E9C-101B-9397-08002B2CF9AE}" pid="4" name="InternalTags">
    <vt:lpwstr/>
  </property>
  <property fmtid="{D5CDD505-2E9C-101B-9397-08002B2CF9AE}" pid="5" name="CategoryTags">
    <vt:lpwstr/>
  </property>
  <property fmtid="{D5CDD505-2E9C-101B-9397-08002B2CF9AE}" pid="6" name="Applications">
    <vt:lpwstr/>
  </property>
  <property fmtid="{D5CDD505-2E9C-101B-9397-08002B2CF9AE}" pid="7" name="CampaignTags">
    <vt:lpwstr/>
  </property>
  <property fmtid="{D5CDD505-2E9C-101B-9397-08002B2CF9AE}" pid="8" name="ScenarioTags">
    <vt:lpwstr/>
  </property>
  <property fmtid="{D5CDD505-2E9C-101B-9397-08002B2CF9AE}" pid="9" name="ContentTypeId">
    <vt:lpwstr>0x010100AA3F7D94069FF64A86F7DFF56D60E3BE</vt:lpwstr>
  </property>
  <property fmtid="{D5CDD505-2E9C-101B-9397-08002B2CF9AE}" pid="10" name="FeatureTags">
    <vt:lpwstr/>
  </property>
  <property fmtid="{D5CDD505-2E9C-101B-9397-08002B2CF9AE}" pid="11" name="LocalizationTags">
    <vt:lpwstr/>
  </property>
</Properties>
</file>