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74" r:id="rId13"/>
    <p:sldId id="272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eptoolkit.fema.gov/web/guest/user-guide/-/wiki/Main/Registration+and+Sign+In" TargetMode="External"/><Relationship Id="rId2" Type="http://schemas.openxmlformats.org/officeDocument/2006/relationships/hyperlink" Target="https://www.dps.arkansas.gov/emergency-management/adem/training-exercise/exercise/exercise-resour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Abbreviations &amp; Meanings </a:t>
            </a:r>
            <a:r>
              <a:rPr lang="en-US" sz="4000" dirty="0" smtClean="0"/>
              <a:t>Continued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SitMan </a:t>
            </a:r>
            <a:r>
              <a:rPr lang="en-US" dirty="0"/>
              <a:t>– Situation Manual </a:t>
            </a:r>
          </a:p>
          <a:p>
            <a:r>
              <a:rPr lang="en-US" dirty="0"/>
              <a:t>Ex Plan – Exercise Plan </a:t>
            </a:r>
          </a:p>
          <a:p>
            <a:r>
              <a:rPr lang="en-US" dirty="0"/>
              <a:t>MSEL – Master Scenario Events List </a:t>
            </a:r>
          </a:p>
          <a:p>
            <a:r>
              <a:rPr lang="en-US" dirty="0"/>
              <a:t>HSEEP – Homeland Security Exercise &amp; Evaluation Program</a:t>
            </a:r>
          </a:p>
          <a:p>
            <a:r>
              <a:rPr lang="en-US" dirty="0"/>
              <a:t>IPPW </a:t>
            </a:r>
            <a:r>
              <a:rPr lang="en-US" dirty="0" smtClean="0"/>
              <a:t>– Integrated Preparedness Planning Workshop </a:t>
            </a:r>
          </a:p>
          <a:p>
            <a:r>
              <a:rPr lang="en-US" dirty="0" smtClean="0"/>
              <a:t>IPP – Integrated Preparedness Plan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What are Exercises based on?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&amp; Hazard Identification &amp; Risk Assessment (THIRA) / Stakeholder Preparedness Review (SPR)</a:t>
            </a:r>
          </a:p>
          <a:p>
            <a:pPr lvl="1"/>
            <a:r>
              <a:rPr lang="en-US" dirty="0" smtClean="0"/>
              <a:t>CPG 201</a:t>
            </a:r>
          </a:p>
          <a:p>
            <a:r>
              <a:rPr lang="en-US" dirty="0" smtClean="0"/>
              <a:t>Previously identified areas for improvement/corrective actions </a:t>
            </a:r>
          </a:p>
          <a:p>
            <a:r>
              <a:rPr lang="en-US" dirty="0" smtClean="0"/>
              <a:t>New/draft plan, policy, or procedure</a:t>
            </a:r>
          </a:p>
          <a:p>
            <a:r>
              <a:rPr lang="en-US" dirty="0" smtClean="0"/>
              <a:t>Integrated Preparedness Planning Workshop (IPPW)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Excel Workbook Review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each tab in the Workbook and become familiar with the information presented in each tab.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Exercise resources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7336161" cy="345061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ADEM Resources:</a:t>
            </a:r>
          </a:p>
          <a:p>
            <a:pPr lvl="1"/>
            <a:r>
              <a:rPr lang="en-US" sz="2400" dirty="0"/>
              <a:t>Exercise Templates </a:t>
            </a:r>
          </a:p>
          <a:p>
            <a:pPr lvl="1"/>
            <a:r>
              <a:rPr lang="en-US" sz="2400" dirty="0"/>
              <a:t>Exercise Trainings covering exercise development and improvement planning </a:t>
            </a:r>
          </a:p>
          <a:p>
            <a:pPr lvl="1"/>
            <a:r>
              <a:rPr lang="en-US" sz="2400" dirty="0"/>
              <a:t>Exercise Section </a:t>
            </a:r>
          </a:p>
          <a:p>
            <a:pPr marL="228600" lvl="1" indent="0">
              <a:buNone/>
            </a:pPr>
            <a:endParaRPr lang="en-US" sz="2400" dirty="0">
              <a:hlinkClick r:id="rId2"/>
            </a:endParaRPr>
          </a:p>
          <a:p>
            <a:pPr marL="228600" lvl="1" indent="0">
              <a:buNone/>
            </a:pPr>
            <a:r>
              <a:rPr lang="en-US" sz="2400" dirty="0">
                <a:hlinkClick r:id="rId2"/>
              </a:rPr>
              <a:t>https://www.dps.arkansas.gov/emergency-management/adem/training-exercise/exercise/exercise-resources/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800" dirty="0"/>
              <a:t>FEMA Resources:</a:t>
            </a:r>
          </a:p>
          <a:p>
            <a:pPr lvl="1"/>
            <a:r>
              <a:rPr lang="en-US" sz="2400" dirty="0"/>
              <a:t>HSEEP Preparedness Toolkit (Link on ADEM Exercise Page) </a:t>
            </a:r>
          </a:p>
          <a:p>
            <a:pPr lvl="1"/>
            <a:r>
              <a:rPr lang="en-US" sz="2400" dirty="0"/>
              <a:t>Prep Toolkit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https://preptoolkit.fema.gov/web/guest/user-guide/-/wiki/Main/Registration+and+Sign+In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7740" y="2766949"/>
            <a:ext cx="2697431" cy="224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Why do we exercise?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Exercises help build preparedness for threats and hazards by providing a low-risk, cost-   effective environment to: </a:t>
            </a:r>
          </a:p>
          <a:p>
            <a:r>
              <a:rPr lang="en-US" dirty="0" smtClean="0"/>
              <a:t>Test and validate plans, policies, procedures, and capabilities </a:t>
            </a:r>
          </a:p>
          <a:p>
            <a:r>
              <a:rPr lang="en-US" dirty="0" smtClean="0"/>
              <a:t>Identify resource capability gaps, areas for improvement, and potential best practices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Information from the National Exercise Program (NEP)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96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Types of exercises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Discussion-Based Exercises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Focus on strategic, policy-oriented issues, and utilizes a facilitator(s) or presenter(s) to lead the discussion</a:t>
            </a:r>
          </a:p>
          <a:p>
            <a:r>
              <a:rPr lang="en-US" dirty="0"/>
              <a:t>Used to familiarize players with or to develop new plans, policies, procedures, or agreements</a:t>
            </a:r>
          </a:p>
          <a:p>
            <a:r>
              <a:rPr lang="en-US" dirty="0" smtClean="0"/>
              <a:t>Facilitator Guide/EEG </a:t>
            </a:r>
            <a:r>
              <a:rPr lang="en-US" dirty="0"/>
              <a:t>will be questions asked to gather participants responses 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Seminar</a:t>
            </a:r>
          </a:p>
          <a:p>
            <a:pPr lvl="1"/>
            <a:r>
              <a:rPr lang="en-US" dirty="0"/>
              <a:t>Workshop (WS) </a:t>
            </a:r>
          </a:p>
          <a:p>
            <a:pPr lvl="1"/>
            <a:r>
              <a:rPr lang="en-US" dirty="0"/>
              <a:t>Tabletop (TTX)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Operations-Based Exercises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Include a real-time response such as initiating roles and responsibilities; and identify resource gaps</a:t>
            </a:r>
          </a:p>
          <a:p>
            <a:r>
              <a:rPr lang="en-US" dirty="0"/>
              <a:t>Used to validate plans, policies, procedures, or agreements </a:t>
            </a:r>
          </a:p>
          <a:p>
            <a:r>
              <a:rPr lang="en-US" dirty="0"/>
              <a:t>MSEL/EEG will be action oriented injects to prompt a players response 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Drills</a:t>
            </a:r>
          </a:p>
          <a:p>
            <a:pPr lvl="1"/>
            <a:r>
              <a:rPr lang="en-US" dirty="0"/>
              <a:t>Functional </a:t>
            </a:r>
            <a:r>
              <a:rPr lang="en-US" dirty="0" smtClean="0"/>
              <a:t>Exercise </a:t>
            </a:r>
            <a:r>
              <a:rPr lang="en-US" dirty="0"/>
              <a:t>(FE)</a:t>
            </a:r>
          </a:p>
          <a:p>
            <a:pPr lvl="1"/>
            <a:r>
              <a:rPr lang="en-US" dirty="0" smtClean="0"/>
              <a:t>Full-Scale </a:t>
            </a:r>
            <a:r>
              <a:rPr lang="en-US" dirty="0"/>
              <a:t>E</a:t>
            </a:r>
            <a:r>
              <a:rPr lang="en-US" dirty="0" smtClean="0"/>
              <a:t>xercise </a:t>
            </a:r>
            <a:r>
              <a:rPr lang="en-US" dirty="0"/>
              <a:t>(FSE)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Progressive Exercise Planning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 a variety of exercises aligned to program priorities and objectives</a:t>
            </a:r>
          </a:p>
          <a:p>
            <a:r>
              <a:rPr lang="en-US" sz="2800" dirty="0"/>
              <a:t>Increase the level of complexity over time</a:t>
            </a:r>
          </a:p>
          <a:p>
            <a:r>
              <a:rPr lang="en-US" sz="2800" dirty="0"/>
              <a:t>Does not always imply a linear progression of exercise 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*Information taken from FEMA HSEEP Course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Building Block Approach to Exercise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018806"/>
            <a:ext cx="9603275" cy="384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Planning Meeting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000" dirty="0"/>
              <a:t>Concept &amp; Objective Meeting (C&amp;O)</a:t>
            </a:r>
          </a:p>
          <a:p>
            <a:pPr lvl="1"/>
            <a:r>
              <a:rPr lang="en-US" sz="2500" dirty="0"/>
              <a:t>Conducted 5-7 months before the exercise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/>
              <a:t>Initial Planning Meeting (IPM)</a:t>
            </a:r>
          </a:p>
          <a:p>
            <a:pPr lvl="1"/>
            <a:r>
              <a:rPr lang="en-US" sz="2500" dirty="0"/>
              <a:t>Conducted 5-7 months before the exercise </a:t>
            </a:r>
          </a:p>
          <a:p>
            <a:pPr lvl="1"/>
            <a:endParaRPr lang="en-US" sz="3000" dirty="0"/>
          </a:p>
          <a:p>
            <a:r>
              <a:rPr lang="en-US" sz="2900" dirty="0"/>
              <a:t>Midterm Planning Meeting (MPM)</a:t>
            </a:r>
          </a:p>
          <a:p>
            <a:pPr lvl="1"/>
            <a:r>
              <a:rPr lang="en-US" sz="2500" dirty="0"/>
              <a:t>Conducted 3 months before the exercise </a:t>
            </a:r>
          </a:p>
          <a:p>
            <a:pPr lvl="1"/>
            <a:endParaRPr lang="en-US" dirty="0"/>
          </a:p>
          <a:p>
            <a:r>
              <a:rPr lang="en-US" sz="2900" dirty="0"/>
              <a:t>MSEL Meeting (Optional) </a:t>
            </a:r>
          </a:p>
          <a:p>
            <a:pPr lvl="1"/>
            <a:r>
              <a:rPr lang="en-US" sz="2500" dirty="0"/>
              <a:t>Conducted 3 months before the exercise</a:t>
            </a:r>
          </a:p>
          <a:p>
            <a:pPr lvl="1"/>
            <a:endParaRPr lang="en-US" dirty="0"/>
          </a:p>
          <a:p>
            <a:r>
              <a:rPr lang="en-US" sz="2900" dirty="0"/>
              <a:t>Final Planning Meeting (FPM)</a:t>
            </a:r>
          </a:p>
          <a:p>
            <a:pPr lvl="1"/>
            <a:r>
              <a:rPr lang="en-US" sz="2500" dirty="0"/>
              <a:t>Conducted 4-6 weeks before the exercise or the exercise plan is due </a:t>
            </a:r>
            <a:endParaRPr lang="en-US" sz="25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7356" y="3331029"/>
            <a:ext cx="4897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 to the Exercise Planning Tab in the Excel Workbook for more information about what to accomplish with each phase of the planning cycle.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Exercise Planning Team Members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Members are chosen based on the core capabilities, type of exercise, and draft objectives of the exercise</a:t>
            </a:r>
          </a:p>
          <a:p>
            <a:pPr lvl="1"/>
            <a:r>
              <a:rPr lang="en-US" sz="2400" dirty="0"/>
              <a:t>They should be subject matter experts for the area they represent on the planning team</a:t>
            </a:r>
          </a:p>
          <a:p>
            <a:pPr lvl="2"/>
            <a:r>
              <a:rPr lang="en-US" sz="2400" dirty="0"/>
              <a:t>They are not required to know the exercise documents or how to complete them </a:t>
            </a:r>
          </a:p>
          <a:p>
            <a:pPr lvl="2"/>
            <a:r>
              <a:rPr lang="en-US" sz="2400" dirty="0"/>
              <a:t>Planning team members </a:t>
            </a:r>
            <a:r>
              <a:rPr lang="en-US" sz="2400" b="1" dirty="0" smtClean="0">
                <a:solidFill>
                  <a:srgbClr val="00B0F0"/>
                </a:solidFill>
              </a:rPr>
              <a:t>can </a:t>
            </a:r>
            <a:r>
              <a:rPr lang="en-US" sz="2400" b="1" dirty="0">
                <a:solidFill>
                  <a:srgbClr val="00B0F0"/>
                </a:solidFill>
              </a:rPr>
              <a:t>not be </a:t>
            </a:r>
            <a:r>
              <a:rPr lang="en-US" sz="2400" dirty="0"/>
              <a:t>exercise participants (players)</a:t>
            </a:r>
          </a:p>
          <a:p>
            <a:pPr lvl="3"/>
            <a:r>
              <a:rPr lang="en-US" sz="2200" dirty="0"/>
              <a:t> Can serve as a controller, evaluator, or SimCell during the exercise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Exercise Terminology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Abbreviations &amp; Meanings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TTX – Tabletop</a:t>
            </a:r>
          </a:p>
          <a:p>
            <a:r>
              <a:rPr lang="en-US" dirty="0" smtClean="0"/>
              <a:t>FE – Functional Exercise</a:t>
            </a:r>
          </a:p>
          <a:p>
            <a:r>
              <a:rPr lang="en-US" dirty="0" smtClean="0"/>
              <a:t>FS – Full-Scale Exercise </a:t>
            </a:r>
          </a:p>
          <a:p>
            <a:r>
              <a:rPr lang="en-US" dirty="0" smtClean="0"/>
              <a:t>AAR – After-Action Report</a:t>
            </a:r>
          </a:p>
          <a:p>
            <a:r>
              <a:rPr lang="en-US" dirty="0" smtClean="0"/>
              <a:t>AAM – After-Action Meeting</a:t>
            </a:r>
          </a:p>
          <a:p>
            <a:r>
              <a:rPr lang="en-US" dirty="0" smtClean="0"/>
              <a:t>EEG – Exercise Evaluation Guide</a:t>
            </a:r>
          </a:p>
          <a:p>
            <a:r>
              <a:rPr lang="en-US" dirty="0" smtClean="0"/>
              <a:t>EndEx – End of Exercise</a:t>
            </a:r>
          </a:p>
        </p:txBody>
      </p:sp>
    </p:spTree>
    <p:extLst>
      <p:ext uri="{BB962C8B-B14F-4D97-AF65-F5344CB8AC3E}">
        <p14:creationId xmlns:p14="http://schemas.microsoft.com/office/powerpoint/2010/main" val="37133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476d7b10-b0c2-4bfd-bc19-4490e9a49dce"/>
  <p:tag name="SLIDO_EVENT_SECTION_UUID" val="e1326464-2377-474b-9b16-8e934f80d2b3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229</TotalTime>
  <Words>567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Exercise Planning</vt:lpstr>
      <vt:lpstr>Why do we exercise?</vt:lpstr>
      <vt:lpstr>Types of exercises</vt:lpstr>
      <vt:lpstr>Progressive Exercise Planning Approach</vt:lpstr>
      <vt:lpstr>Building Block Approach to Exercise </vt:lpstr>
      <vt:lpstr>Planning Meeting timeline</vt:lpstr>
      <vt:lpstr>Exercise Planning Team Members</vt:lpstr>
      <vt:lpstr>Exercise Terminology </vt:lpstr>
      <vt:lpstr>Abbreviations &amp; Meanings </vt:lpstr>
      <vt:lpstr>Abbreviations &amp; Meanings Continued </vt:lpstr>
      <vt:lpstr>What are Exercises based on?</vt:lpstr>
      <vt:lpstr>Excel Workbook Review </vt:lpstr>
      <vt:lpstr>Exercise resources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Planning</dc:title>
  <dc:creator>Phillips, Jason</dc:creator>
  <cp:lastModifiedBy>Phillips, Jason</cp:lastModifiedBy>
  <cp:revision>30</cp:revision>
  <dcterms:created xsi:type="dcterms:W3CDTF">2023-01-19T14:57:30Z</dcterms:created>
  <dcterms:modified xsi:type="dcterms:W3CDTF">2023-04-11T12:27:57Z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