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4" r:id="rId1"/>
  </p:sldMasterIdLst>
  <p:notesMasterIdLst>
    <p:notesMasterId r:id="rId37"/>
  </p:notesMasterIdLst>
  <p:handoutMasterIdLst>
    <p:handoutMasterId r:id="rId38"/>
  </p:handoutMasterIdLst>
  <p:sldIdLst>
    <p:sldId id="352" r:id="rId2"/>
    <p:sldId id="355" r:id="rId3"/>
    <p:sldId id="356" r:id="rId4"/>
    <p:sldId id="357" r:id="rId5"/>
    <p:sldId id="413" r:id="rId6"/>
    <p:sldId id="359" r:id="rId7"/>
    <p:sldId id="406" r:id="rId8"/>
    <p:sldId id="363" r:id="rId9"/>
    <p:sldId id="367" r:id="rId10"/>
    <p:sldId id="408" r:id="rId11"/>
    <p:sldId id="407" r:id="rId12"/>
    <p:sldId id="373" r:id="rId13"/>
    <p:sldId id="409" r:id="rId14"/>
    <p:sldId id="368" r:id="rId15"/>
    <p:sldId id="371" r:id="rId16"/>
    <p:sldId id="374" r:id="rId17"/>
    <p:sldId id="375" r:id="rId18"/>
    <p:sldId id="376" r:id="rId19"/>
    <p:sldId id="378" r:id="rId20"/>
    <p:sldId id="365" r:id="rId21"/>
    <p:sldId id="414" r:id="rId22"/>
    <p:sldId id="390" r:id="rId23"/>
    <p:sldId id="402" r:id="rId24"/>
    <p:sldId id="391" r:id="rId25"/>
    <p:sldId id="382" r:id="rId26"/>
    <p:sldId id="405" r:id="rId27"/>
    <p:sldId id="383" r:id="rId28"/>
    <p:sldId id="410" r:id="rId29"/>
    <p:sldId id="411" r:id="rId30"/>
    <p:sldId id="412" r:id="rId31"/>
    <p:sldId id="379" r:id="rId32"/>
    <p:sldId id="401" r:id="rId33"/>
    <p:sldId id="386" r:id="rId34"/>
    <p:sldId id="387" r:id="rId35"/>
    <p:sldId id="389" r:id="rId36"/>
  </p:sldIdLst>
  <p:sldSz cx="9144000" cy="6858000" type="screen4x3"/>
  <p:notesSz cx="6997700" cy="9283700"/>
  <p:defaultTextStyle>
    <a:defPPr>
      <a:defRPr lang="en-US"/>
    </a:defPPr>
    <a:lvl1pPr algn="ctr" rtl="0" fontAlgn="base">
      <a:spcBef>
        <a:spcPct val="0"/>
      </a:spcBef>
      <a:spcAft>
        <a:spcPct val="0"/>
      </a:spcAft>
      <a:defRPr sz="4400" b="1" kern="1200">
        <a:solidFill>
          <a:schemeClr val="tx1"/>
        </a:solidFill>
        <a:latin typeface="Arial" charset="0"/>
        <a:ea typeface="+mn-ea"/>
        <a:cs typeface="+mn-cs"/>
      </a:defRPr>
    </a:lvl1pPr>
    <a:lvl2pPr marL="457200" algn="ctr" rtl="0" fontAlgn="base">
      <a:spcBef>
        <a:spcPct val="0"/>
      </a:spcBef>
      <a:spcAft>
        <a:spcPct val="0"/>
      </a:spcAft>
      <a:defRPr sz="4400" b="1" kern="1200">
        <a:solidFill>
          <a:schemeClr val="tx1"/>
        </a:solidFill>
        <a:latin typeface="Arial" charset="0"/>
        <a:ea typeface="+mn-ea"/>
        <a:cs typeface="+mn-cs"/>
      </a:defRPr>
    </a:lvl2pPr>
    <a:lvl3pPr marL="914400" algn="ctr" rtl="0" fontAlgn="base">
      <a:spcBef>
        <a:spcPct val="0"/>
      </a:spcBef>
      <a:spcAft>
        <a:spcPct val="0"/>
      </a:spcAft>
      <a:defRPr sz="4400" b="1" kern="1200">
        <a:solidFill>
          <a:schemeClr val="tx1"/>
        </a:solidFill>
        <a:latin typeface="Arial" charset="0"/>
        <a:ea typeface="+mn-ea"/>
        <a:cs typeface="+mn-cs"/>
      </a:defRPr>
    </a:lvl3pPr>
    <a:lvl4pPr marL="1371600" algn="ctr" rtl="0" fontAlgn="base">
      <a:spcBef>
        <a:spcPct val="0"/>
      </a:spcBef>
      <a:spcAft>
        <a:spcPct val="0"/>
      </a:spcAft>
      <a:defRPr sz="4400" b="1" kern="1200">
        <a:solidFill>
          <a:schemeClr val="tx1"/>
        </a:solidFill>
        <a:latin typeface="Arial" charset="0"/>
        <a:ea typeface="+mn-ea"/>
        <a:cs typeface="+mn-cs"/>
      </a:defRPr>
    </a:lvl4pPr>
    <a:lvl5pPr marL="1828800" algn="ctr" rtl="0" fontAlgn="base">
      <a:spcBef>
        <a:spcPct val="0"/>
      </a:spcBef>
      <a:spcAft>
        <a:spcPct val="0"/>
      </a:spcAft>
      <a:defRPr sz="4400" b="1" kern="1200">
        <a:solidFill>
          <a:schemeClr val="tx1"/>
        </a:solidFill>
        <a:latin typeface="Arial" charset="0"/>
        <a:ea typeface="+mn-ea"/>
        <a:cs typeface="+mn-cs"/>
      </a:defRPr>
    </a:lvl5pPr>
    <a:lvl6pPr marL="2286000" algn="l" defTabSz="914400" rtl="0" eaLnBrk="1" latinLnBrk="0" hangingPunct="1">
      <a:defRPr sz="4400" b="1" kern="1200">
        <a:solidFill>
          <a:schemeClr val="tx1"/>
        </a:solidFill>
        <a:latin typeface="Arial" charset="0"/>
        <a:ea typeface="+mn-ea"/>
        <a:cs typeface="+mn-cs"/>
      </a:defRPr>
    </a:lvl6pPr>
    <a:lvl7pPr marL="2743200" algn="l" defTabSz="914400" rtl="0" eaLnBrk="1" latinLnBrk="0" hangingPunct="1">
      <a:defRPr sz="4400" b="1" kern="1200">
        <a:solidFill>
          <a:schemeClr val="tx1"/>
        </a:solidFill>
        <a:latin typeface="Arial" charset="0"/>
        <a:ea typeface="+mn-ea"/>
        <a:cs typeface="+mn-cs"/>
      </a:defRPr>
    </a:lvl7pPr>
    <a:lvl8pPr marL="3200400" algn="l" defTabSz="914400" rtl="0" eaLnBrk="1" latinLnBrk="0" hangingPunct="1">
      <a:defRPr sz="4400" b="1" kern="1200">
        <a:solidFill>
          <a:schemeClr val="tx1"/>
        </a:solidFill>
        <a:latin typeface="Arial" charset="0"/>
        <a:ea typeface="+mn-ea"/>
        <a:cs typeface="+mn-cs"/>
      </a:defRPr>
    </a:lvl8pPr>
    <a:lvl9pPr marL="3657600" algn="l" defTabSz="914400" rtl="0" eaLnBrk="1" latinLnBrk="0" hangingPunct="1">
      <a:defRPr sz="44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504" userDrawn="1">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linda Rubinstein" initials="MR" lastIdx="1" clrIdx="0"/>
  <p:cmAuthor id="1" name="Ledbetter, Mark" initials="LM" lastIdx="5" clrIdx="1">
    <p:extLst>
      <p:ext uri="{19B8F6BF-5375-455C-9EA6-DF929625EA0E}">
        <p15:presenceInfo xmlns:p15="http://schemas.microsoft.com/office/powerpoint/2012/main" userId="S::0596964902@FEMA.DHS.GOV::767128d2-4adb-4809-8d21-28b3c4e83bb1" providerId="AD"/>
      </p:ext>
    </p:extLst>
  </p:cmAuthor>
  <p:cmAuthor id="2" name="Lynch, Jennifer" initials="LJ" lastIdx="3" clrIdx="2">
    <p:extLst>
      <p:ext uri="{19B8F6BF-5375-455C-9EA6-DF929625EA0E}">
        <p15:presenceInfo xmlns:p15="http://schemas.microsoft.com/office/powerpoint/2012/main" userId="S::0498341371@FEMA.DHS.GOV::812dd786-d6ef-42da-9c37-b6526e10fb65" providerId="AD"/>
      </p:ext>
    </p:extLst>
  </p:cmAuthor>
  <p:cmAuthor id="3" name="Lewis, Monique [USA]" initials="LM[" lastIdx="1" clrIdx="3">
    <p:extLst>
      <p:ext uri="{19B8F6BF-5375-455C-9EA6-DF929625EA0E}">
        <p15:presenceInfo xmlns:p15="http://schemas.microsoft.com/office/powerpoint/2012/main" userId="S::582461@bah.com::e7e41beb-5359-465e-a63f-3d9611c37de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3232"/>
    <a:srgbClr val="D0D5DE"/>
    <a:srgbClr val="005288"/>
    <a:srgbClr val="647796"/>
    <a:srgbClr val="003366"/>
    <a:srgbClr val="333333"/>
    <a:srgbClr val="000080"/>
    <a:srgbClr val="006699"/>
    <a:srgbClr val="339900"/>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86385" autoAdjust="0"/>
  </p:normalViewPr>
  <p:slideViewPr>
    <p:cSldViewPr>
      <p:cViewPr varScale="1">
        <p:scale>
          <a:sx n="140" d="100"/>
          <a:sy n="140" d="100"/>
        </p:scale>
        <p:origin x="2394" y="126"/>
      </p:cViewPr>
      <p:guideLst>
        <p:guide orient="horz" pos="2160"/>
        <p:guide pos="350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0" d="100"/>
          <a:sy n="100" d="100"/>
        </p:scale>
        <p:origin x="-2514" y="-96"/>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2818" name="Rectangle 2"/>
          <p:cNvSpPr>
            <a:spLocks noGrp="1" noChangeArrowheads="1"/>
          </p:cNvSpPr>
          <p:nvPr>
            <p:ph type="hdr" sz="quarter"/>
          </p:nvPr>
        </p:nvSpPr>
        <p:spPr bwMode="auto">
          <a:xfrm>
            <a:off x="0" y="0"/>
            <a:ext cx="3033713" cy="465138"/>
          </a:xfrm>
          <a:prstGeom prst="rect">
            <a:avLst/>
          </a:prstGeom>
          <a:noFill/>
          <a:ln>
            <a:noFill/>
          </a:ln>
          <a:effectLst/>
        </p:spPr>
        <p:txBody>
          <a:bodyPr vert="horz" wrap="square" lIns="93028" tIns="46514" rIns="93028" bIns="46514" numCol="1" anchor="t" anchorCtr="0" compatLnSpc="1">
            <a:prstTxWarp prst="textNoShape">
              <a:avLst/>
            </a:prstTxWarp>
          </a:bodyPr>
          <a:lstStyle>
            <a:lvl1pPr algn="l" defTabSz="930275">
              <a:defRPr sz="1200" b="0"/>
            </a:lvl1pPr>
          </a:lstStyle>
          <a:p>
            <a:pPr>
              <a:defRPr/>
            </a:pPr>
            <a:endParaRPr lang="en-US" dirty="0"/>
          </a:p>
        </p:txBody>
      </p:sp>
      <p:sp>
        <p:nvSpPr>
          <p:cNvPr id="162819" name="Rectangle 3"/>
          <p:cNvSpPr>
            <a:spLocks noGrp="1" noChangeArrowheads="1"/>
          </p:cNvSpPr>
          <p:nvPr>
            <p:ph type="dt" sz="quarter" idx="1"/>
          </p:nvPr>
        </p:nvSpPr>
        <p:spPr bwMode="auto">
          <a:xfrm>
            <a:off x="3962400" y="0"/>
            <a:ext cx="3033713" cy="465138"/>
          </a:xfrm>
          <a:prstGeom prst="rect">
            <a:avLst/>
          </a:prstGeom>
          <a:noFill/>
          <a:ln>
            <a:noFill/>
          </a:ln>
          <a:effectLst/>
        </p:spPr>
        <p:txBody>
          <a:bodyPr vert="horz" wrap="square" lIns="93028" tIns="46514" rIns="93028" bIns="46514" numCol="1" anchor="t" anchorCtr="0" compatLnSpc="1">
            <a:prstTxWarp prst="textNoShape">
              <a:avLst/>
            </a:prstTxWarp>
          </a:bodyPr>
          <a:lstStyle>
            <a:lvl1pPr algn="r" defTabSz="930275">
              <a:defRPr sz="1200" b="0"/>
            </a:lvl1pPr>
          </a:lstStyle>
          <a:p>
            <a:pPr>
              <a:defRPr/>
            </a:pPr>
            <a:endParaRPr lang="en-US" dirty="0"/>
          </a:p>
        </p:txBody>
      </p:sp>
      <p:sp>
        <p:nvSpPr>
          <p:cNvPr id="162820" name="Rectangle 4"/>
          <p:cNvSpPr>
            <a:spLocks noGrp="1" noChangeArrowheads="1"/>
          </p:cNvSpPr>
          <p:nvPr>
            <p:ph type="ftr" sz="quarter" idx="2"/>
          </p:nvPr>
        </p:nvSpPr>
        <p:spPr bwMode="auto">
          <a:xfrm>
            <a:off x="0" y="8816975"/>
            <a:ext cx="3033713" cy="465138"/>
          </a:xfrm>
          <a:prstGeom prst="rect">
            <a:avLst/>
          </a:prstGeom>
          <a:noFill/>
          <a:ln>
            <a:noFill/>
          </a:ln>
          <a:effectLst/>
        </p:spPr>
        <p:txBody>
          <a:bodyPr vert="horz" wrap="square" lIns="93028" tIns="46514" rIns="93028" bIns="46514" numCol="1" anchor="b" anchorCtr="0" compatLnSpc="1">
            <a:prstTxWarp prst="textNoShape">
              <a:avLst/>
            </a:prstTxWarp>
          </a:bodyPr>
          <a:lstStyle>
            <a:lvl1pPr algn="l" defTabSz="930275">
              <a:defRPr sz="1200" b="0"/>
            </a:lvl1pPr>
          </a:lstStyle>
          <a:p>
            <a:pPr>
              <a:defRPr/>
            </a:pPr>
            <a:endParaRPr lang="en-US" dirty="0"/>
          </a:p>
        </p:txBody>
      </p:sp>
      <p:sp>
        <p:nvSpPr>
          <p:cNvPr id="162821" name="Rectangle 5"/>
          <p:cNvSpPr>
            <a:spLocks noGrp="1" noChangeArrowheads="1"/>
          </p:cNvSpPr>
          <p:nvPr>
            <p:ph type="sldNum" sz="quarter" idx="3"/>
          </p:nvPr>
        </p:nvSpPr>
        <p:spPr bwMode="auto">
          <a:xfrm>
            <a:off x="3962400" y="8816975"/>
            <a:ext cx="3033713" cy="465138"/>
          </a:xfrm>
          <a:prstGeom prst="rect">
            <a:avLst/>
          </a:prstGeom>
          <a:noFill/>
          <a:ln>
            <a:noFill/>
          </a:ln>
          <a:effectLst/>
        </p:spPr>
        <p:txBody>
          <a:bodyPr vert="horz" wrap="square" lIns="93028" tIns="46514" rIns="93028" bIns="46514" numCol="1" anchor="b" anchorCtr="0" compatLnSpc="1">
            <a:prstTxWarp prst="textNoShape">
              <a:avLst/>
            </a:prstTxWarp>
          </a:bodyPr>
          <a:lstStyle>
            <a:lvl1pPr algn="r" defTabSz="930275">
              <a:defRPr sz="1200" b="0"/>
            </a:lvl1pPr>
          </a:lstStyle>
          <a:p>
            <a:pPr>
              <a:defRPr/>
            </a:pPr>
            <a:fld id="{DA9ADBBD-DFAB-4A84-BEC4-3688D3FF72D9}" type="slidenum">
              <a:rPr lang="en-US"/>
              <a:pPr>
                <a:defRPr/>
              </a:pPr>
              <a:t>‹#›</a:t>
            </a:fld>
            <a:endParaRPr lang="en-US" dirty="0"/>
          </a:p>
        </p:txBody>
      </p:sp>
    </p:spTree>
    <p:extLst>
      <p:ext uri="{BB962C8B-B14F-4D97-AF65-F5344CB8AC3E}">
        <p14:creationId xmlns:p14="http://schemas.microsoft.com/office/powerpoint/2010/main" val="3146685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3713" cy="465138"/>
          </a:xfrm>
          <a:prstGeom prst="rect">
            <a:avLst/>
          </a:prstGeom>
          <a:noFill/>
          <a:ln>
            <a:noFill/>
          </a:ln>
          <a:effectLst/>
        </p:spPr>
        <p:txBody>
          <a:bodyPr vert="horz" wrap="square" lIns="93028" tIns="46514" rIns="93028" bIns="46514" numCol="1" anchor="t" anchorCtr="0" compatLnSpc="1">
            <a:prstTxWarp prst="textNoShape">
              <a:avLst/>
            </a:prstTxWarp>
          </a:bodyPr>
          <a:lstStyle>
            <a:lvl1pPr algn="l" defTabSz="930275">
              <a:defRPr sz="1200" b="0"/>
            </a:lvl1pPr>
          </a:lstStyle>
          <a:p>
            <a:pPr>
              <a:defRPr/>
            </a:pPr>
            <a:endParaRPr lang="en-US" dirty="0"/>
          </a:p>
        </p:txBody>
      </p:sp>
      <p:sp>
        <p:nvSpPr>
          <p:cNvPr id="35843" name="Rectangle 3"/>
          <p:cNvSpPr>
            <a:spLocks noGrp="1" noChangeArrowheads="1"/>
          </p:cNvSpPr>
          <p:nvPr>
            <p:ph type="dt" idx="1"/>
          </p:nvPr>
        </p:nvSpPr>
        <p:spPr bwMode="auto">
          <a:xfrm>
            <a:off x="3962400" y="0"/>
            <a:ext cx="3033713" cy="465138"/>
          </a:xfrm>
          <a:prstGeom prst="rect">
            <a:avLst/>
          </a:prstGeom>
          <a:noFill/>
          <a:ln>
            <a:noFill/>
          </a:ln>
          <a:effectLst/>
        </p:spPr>
        <p:txBody>
          <a:bodyPr vert="horz" wrap="square" lIns="93028" tIns="46514" rIns="93028" bIns="46514" numCol="1" anchor="t" anchorCtr="0" compatLnSpc="1">
            <a:prstTxWarp prst="textNoShape">
              <a:avLst/>
            </a:prstTxWarp>
          </a:bodyPr>
          <a:lstStyle>
            <a:lvl1pPr algn="r" defTabSz="930275">
              <a:defRPr sz="1200" b="0"/>
            </a:lvl1pPr>
          </a:lstStyle>
          <a:p>
            <a:pPr>
              <a:defRPr/>
            </a:pPr>
            <a:endParaRPr lang="en-US" dirty="0"/>
          </a:p>
        </p:txBody>
      </p:sp>
      <p:sp>
        <p:nvSpPr>
          <p:cNvPr id="39940"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700088" y="4410075"/>
            <a:ext cx="5597525" cy="4178300"/>
          </a:xfrm>
          <a:prstGeom prst="rect">
            <a:avLst/>
          </a:prstGeom>
          <a:noFill/>
          <a:ln>
            <a:noFill/>
          </a:ln>
          <a:effectLst/>
        </p:spPr>
        <p:txBody>
          <a:bodyPr vert="horz" wrap="square" lIns="93028" tIns="46514" rIns="93028" bIns="4651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5846" name="Rectangle 6"/>
          <p:cNvSpPr>
            <a:spLocks noGrp="1" noChangeArrowheads="1"/>
          </p:cNvSpPr>
          <p:nvPr>
            <p:ph type="ftr" sz="quarter" idx="4"/>
          </p:nvPr>
        </p:nvSpPr>
        <p:spPr bwMode="auto">
          <a:xfrm>
            <a:off x="0" y="8816975"/>
            <a:ext cx="3033713" cy="465138"/>
          </a:xfrm>
          <a:prstGeom prst="rect">
            <a:avLst/>
          </a:prstGeom>
          <a:noFill/>
          <a:ln>
            <a:noFill/>
          </a:ln>
          <a:effectLst/>
        </p:spPr>
        <p:txBody>
          <a:bodyPr vert="horz" wrap="square" lIns="93028" tIns="46514" rIns="93028" bIns="46514" numCol="1" anchor="b" anchorCtr="0" compatLnSpc="1">
            <a:prstTxWarp prst="textNoShape">
              <a:avLst/>
            </a:prstTxWarp>
          </a:bodyPr>
          <a:lstStyle>
            <a:lvl1pPr algn="l" defTabSz="930275">
              <a:defRPr sz="1200" b="0"/>
            </a:lvl1pPr>
          </a:lstStyle>
          <a:p>
            <a:pPr>
              <a:defRPr/>
            </a:pPr>
            <a:endParaRPr lang="en-US" dirty="0"/>
          </a:p>
        </p:txBody>
      </p:sp>
      <p:sp>
        <p:nvSpPr>
          <p:cNvPr id="35847" name="Rectangle 7"/>
          <p:cNvSpPr>
            <a:spLocks noGrp="1" noChangeArrowheads="1"/>
          </p:cNvSpPr>
          <p:nvPr>
            <p:ph type="sldNum" sz="quarter" idx="5"/>
          </p:nvPr>
        </p:nvSpPr>
        <p:spPr bwMode="auto">
          <a:xfrm>
            <a:off x="3962400" y="8816975"/>
            <a:ext cx="3033713" cy="465138"/>
          </a:xfrm>
          <a:prstGeom prst="rect">
            <a:avLst/>
          </a:prstGeom>
          <a:noFill/>
          <a:ln>
            <a:noFill/>
          </a:ln>
          <a:effectLst/>
        </p:spPr>
        <p:txBody>
          <a:bodyPr vert="horz" wrap="square" lIns="93028" tIns="46514" rIns="93028" bIns="46514" numCol="1" anchor="b" anchorCtr="0" compatLnSpc="1">
            <a:prstTxWarp prst="textNoShape">
              <a:avLst/>
            </a:prstTxWarp>
          </a:bodyPr>
          <a:lstStyle>
            <a:lvl1pPr algn="r" defTabSz="930275">
              <a:defRPr sz="1200" b="0"/>
            </a:lvl1pPr>
          </a:lstStyle>
          <a:p>
            <a:pPr>
              <a:defRPr/>
            </a:pPr>
            <a:fld id="{9F5B627A-C725-4D8E-8B37-726A7E33EC6C}" type="slidenum">
              <a:rPr lang="en-US"/>
              <a:pPr>
                <a:defRPr/>
              </a:pPr>
              <a:t>‹#›</a:t>
            </a:fld>
            <a:endParaRPr lang="en-US" dirty="0"/>
          </a:p>
        </p:txBody>
      </p:sp>
    </p:spTree>
    <p:extLst>
      <p:ext uri="{BB962C8B-B14F-4D97-AF65-F5344CB8AC3E}">
        <p14:creationId xmlns:p14="http://schemas.microsoft.com/office/powerpoint/2010/main" val="11478314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dirty="0"/>
              <a:t>Organizations can modify and augment this briefing as needed.</a:t>
            </a:r>
          </a:p>
          <a:p>
            <a:endParaRPr lang="en-US" dirty="0"/>
          </a:p>
        </p:txBody>
      </p:sp>
      <p:sp>
        <p:nvSpPr>
          <p:cNvPr id="409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4400" b="1">
                <a:solidFill>
                  <a:schemeClr val="tx1"/>
                </a:solidFill>
                <a:latin typeface="Arial" charset="0"/>
              </a:defRPr>
            </a:lvl1pPr>
            <a:lvl2pPr marL="742950" indent="-285750" defTabSz="930275" eaLnBrk="0" hangingPunct="0">
              <a:defRPr sz="4400" b="1">
                <a:solidFill>
                  <a:schemeClr val="tx1"/>
                </a:solidFill>
                <a:latin typeface="Arial" charset="0"/>
              </a:defRPr>
            </a:lvl2pPr>
            <a:lvl3pPr marL="1143000" indent="-228600" defTabSz="930275" eaLnBrk="0" hangingPunct="0">
              <a:defRPr sz="4400" b="1">
                <a:solidFill>
                  <a:schemeClr val="tx1"/>
                </a:solidFill>
                <a:latin typeface="Arial" charset="0"/>
              </a:defRPr>
            </a:lvl3pPr>
            <a:lvl4pPr marL="1600200" indent="-228600" defTabSz="930275" eaLnBrk="0" hangingPunct="0">
              <a:defRPr sz="4400" b="1">
                <a:solidFill>
                  <a:schemeClr val="tx1"/>
                </a:solidFill>
                <a:latin typeface="Arial" charset="0"/>
              </a:defRPr>
            </a:lvl4pPr>
            <a:lvl5pPr marL="2057400" indent="-228600" defTabSz="930275" eaLnBrk="0" hangingPunct="0">
              <a:defRPr sz="4400" b="1">
                <a:solidFill>
                  <a:schemeClr val="tx1"/>
                </a:solidFill>
                <a:latin typeface="Arial" charset="0"/>
              </a:defRPr>
            </a:lvl5pPr>
            <a:lvl6pPr marL="2514600" indent="-228600" algn="ctr" defTabSz="930275" eaLnBrk="0" fontAlgn="base" hangingPunct="0">
              <a:spcBef>
                <a:spcPct val="0"/>
              </a:spcBef>
              <a:spcAft>
                <a:spcPct val="0"/>
              </a:spcAft>
              <a:defRPr sz="4400" b="1">
                <a:solidFill>
                  <a:schemeClr val="tx1"/>
                </a:solidFill>
                <a:latin typeface="Arial" charset="0"/>
              </a:defRPr>
            </a:lvl6pPr>
            <a:lvl7pPr marL="2971800" indent="-228600" algn="ctr" defTabSz="930275" eaLnBrk="0" fontAlgn="base" hangingPunct="0">
              <a:spcBef>
                <a:spcPct val="0"/>
              </a:spcBef>
              <a:spcAft>
                <a:spcPct val="0"/>
              </a:spcAft>
              <a:defRPr sz="4400" b="1">
                <a:solidFill>
                  <a:schemeClr val="tx1"/>
                </a:solidFill>
                <a:latin typeface="Arial" charset="0"/>
              </a:defRPr>
            </a:lvl7pPr>
            <a:lvl8pPr marL="3429000" indent="-228600" algn="ctr" defTabSz="930275" eaLnBrk="0" fontAlgn="base" hangingPunct="0">
              <a:spcBef>
                <a:spcPct val="0"/>
              </a:spcBef>
              <a:spcAft>
                <a:spcPct val="0"/>
              </a:spcAft>
              <a:defRPr sz="4400" b="1">
                <a:solidFill>
                  <a:schemeClr val="tx1"/>
                </a:solidFill>
                <a:latin typeface="Arial" charset="0"/>
              </a:defRPr>
            </a:lvl8pPr>
            <a:lvl9pPr marL="3886200" indent="-228600" algn="ctr" defTabSz="930275" eaLnBrk="0" fontAlgn="base" hangingPunct="0">
              <a:spcBef>
                <a:spcPct val="0"/>
              </a:spcBef>
              <a:spcAft>
                <a:spcPct val="0"/>
              </a:spcAft>
              <a:defRPr sz="4400" b="1">
                <a:solidFill>
                  <a:schemeClr val="tx1"/>
                </a:solidFill>
                <a:latin typeface="Arial" charset="0"/>
              </a:defRPr>
            </a:lvl9pPr>
          </a:lstStyle>
          <a:p>
            <a:pPr eaLnBrk="1" hangingPunct="1"/>
            <a:fld id="{59551336-4541-41EB-9DE2-5B4C434608FA}" type="slidenum">
              <a:rPr lang="en-US" sz="1200" b="0" smtClean="0"/>
              <a:pPr eaLnBrk="1" hangingPunct="1"/>
              <a:t>1</a:t>
            </a:fld>
            <a:endParaRPr lang="en-US" sz="1200" b="0" dirty="0"/>
          </a:p>
        </p:txBody>
      </p:sp>
    </p:spTree>
    <p:extLst>
      <p:ext uri="{BB962C8B-B14F-4D97-AF65-F5344CB8AC3E}">
        <p14:creationId xmlns:p14="http://schemas.microsoft.com/office/powerpoint/2010/main" val="1980009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9F5B627A-C725-4D8E-8B37-726A7E33EC6C}" type="slidenum">
              <a:rPr lang="en-US" smtClean="0"/>
              <a:pPr>
                <a:defRPr/>
              </a:pPr>
              <a:t>5</a:t>
            </a:fld>
            <a:endParaRPr lang="en-US" dirty="0"/>
          </a:p>
        </p:txBody>
      </p:sp>
    </p:spTree>
    <p:extLst>
      <p:ext uri="{BB962C8B-B14F-4D97-AF65-F5344CB8AC3E}">
        <p14:creationId xmlns:p14="http://schemas.microsoft.com/office/powerpoint/2010/main" val="1321825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F5B627A-C725-4D8E-8B37-726A7E33EC6C}" type="slidenum">
              <a:rPr lang="en-US" smtClean="0"/>
              <a:pPr>
                <a:defRPr/>
              </a:pPr>
              <a:t>14</a:t>
            </a:fld>
            <a:endParaRPr lang="en-US" dirty="0"/>
          </a:p>
        </p:txBody>
      </p:sp>
    </p:spTree>
    <p:extLst>
      <p:ext uri="{BB962C8B-B14F-4D97-AF65-F5344CB8AC3E}">
        <p14:creationId xmlns:p14="http://schemas.microsoft.com/office/powerpoint/2010/main" val="1146273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F5B627A-C725-4D8E-8B37-726A7E33EC6C}" type="slidenum">
              <a:rPr lang="en-US" smtClean="0"/>
              <a:pPr>
                <a:defRPr/>
              </a:pPr>
              <a:t>22</a:t>
            </a:fld>
            <a:endParaRPr lang="en-US" dirty="0"/>
          </a:p>
        </p:txBody>
      </p:sp>
    </p:spTree>
    <p:extLst>
      <p:ext uri="{BB962C8B-B14F-4D97-AF65-F5344CB8AC3E}">
        <p14:creationId xmlns:p14="http://schemas.microsoft.com/office/powerpoint/2010/main" val="3042366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9F5B627A-C725-4D8E-8B37-726A7E33EC6C}" type="slidenum">
              <a:rPr lang="en-US" smtClean="0"/>
              <a:pPr>
                <a:defRPr/>
              </a:pPr>
              <a:t>28</a:t>
            </a:fld>
            <a:endParaRPr lang="en-US" dirty="0"/>
          </a:p>
        </p:txBody>
      </p:sp>
    </p:spTree>
    <p:extLst>
      <p:ext uri="{BB962C8B-B14F-4D97-AF65-F5344CB8AC3E}">
        <p14:creationId xmlns:p14="http://schemas.microsoft.com/office/powerpoint/2010/main" val="1786442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7711440" cy="1143000"/>
          </a:xfrm>
        </p:spPr>
        <p:txBody>
          <a:bodyPr>
            <a:normAutofit/>
          </a:bodyPr>
          <a:lstStyle>
            <a:lvl1pPr algn="l">
              <a:defRPr sz="3600">
                <a:solidFill>
                  <a:schemeClr val="bg2">
                    <a:lumMod val="10000"/>
                  </a:schemeClr>
                </a:solidFill>
                <a:latin typeface="Franklin Gothic Book" panose="020B0503020102020204" pitchFamily="34" charset="0"/>
                <a:cs typeface="Times New Roman" pitchFamily="18" charset="0"/>
              </a:defRPr>
            </a:lvl1pPr>
          </a:lstStyle>
          <a:p>
            <a:r>
              <a:rPr lang="en-US" dirty="0"/>
              <a:t>Click to edit Master title style</a:t>
            </a:r>
          </a:p>
        </p:txBody>
      </p:sp>
      <p:sp>
        <p:nvSpPr>
          <p:cNvPr id="3" name="Subtitle 2"/>
          <p:cNvSpPr>
            <a:spLocks noGrp="1"/>
          </p:cNvSpPr>
          <p:nvPr>
            <p:ph type="subTitle" idx="1"/>
          </p:nvPr>
        </p:nvSpPr>
        <p:spPr>
          <a:xfrm>
            <a:off x="381000" y="1371600"/>
            <a:ext cx="6339840" cy="13716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5DFF13A9-1037-4D5A-A349-B944681F0EB5}" type="slidenum">
              <a:rPr lang="en-US" smtClean="0"/>
              <a:pPr/>
              <a:t>‹#›</a:t>
            </a:fld>
            <a:endParaRPr lang="en-US" dirty="0"/>
          </a:p>
        </p:txBody>
      </p:sp>
      <p:grpSp>
        <p:nvGrpSpPr>
          <p:cNvPr id="5" name="Group 4">
            <a:extLst>
              <a:ext uri="{FF2B5EF4-FFF2-40B4-BE49-F238E27FC236}">
                <a16:creationId xmlns:a16="http://schemas.microsoft.com/office/drawing/2014/main" id="{6BB66511-D3BB-4613-90F0-0E3179CEB073}"/>
              </a:ext>
            </a:extLst>
          </p:cNvPr>
          <p:cNvGrpSpPr/>
          <p:nvPr userDrawn="1"/>
        </p:nvGrpSpPr>
        <p:grpSpPr>
          <a:xfrm>
            <a:off x="381000" y="5924460"/>
            <a:ext cx="1514445" cy="760229"/>
            <a:chOff x="11153731" y="8820150"/>
            <a:chExt cx="1506855" cy="638175"/>
          </a:xfrm>
        </p:grpSpPr>
        <p:sp>
          <p:nvSpPr>
            <p:cNvPr id="7" name="object 28">
              <a:extLst>
                <a:ext uri="{FF2B5EF4-FFF2-40B4-BE49-F238E27FC236}">
                  <a16:creationId xmlns:a16="http://schemas.microsoft.com/office/drawing/2014/main" id="{5D60F07E-D5D5-4108-B90B-58715085F037}"/>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8" name="object 37">
              <a:extLst>
                <a:ext uri="{FF2B5EF4-FFF2-40B4-BE49-F238E27FC236}">
                  <a16:creationId xmlns:a16="http://schemas.microsoft.com/office/drawing/2014/main" id="{E5A973E2-C8F5-4C08-A8B6-C23FBC920E42}"/>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3111461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grpSp>
        <p:nvGrpSpPr>
          <p:cNvPr id="5" name="Group 4">
            <a:extLst>
              <a:ext uri="{FF2B5EF4-FFF2-40B4-BE49-F238E27FC236}">
                <a16:creationId xmlns:a16="http://schemas.microsoft.com/office/drawing/2014/main" id="{D5898115-2457-4483-BA98-8ABE0816B2CC}"/>
              </a:ext>
            </a:extLst>
          </p:cNvPr>
          <p:cNvGrpSpPr/>
          <p:nvPr userDrawn="1"/>
        </p:nvGrpSpPr>
        <p:grpSpPr>
          <a:xfrm>
            <a:off x="381000" y="5924460"/>
            <a:ext cx="1514445" cy="760229"/>
            <a:chOff x="11153731" y="8820150"/>
            <a:chExt cx="1506855" cy="638175"/>
          </a:xfrm>
        </p:grpSpPr>
        <p:sp>
          <p:nvSpPr>
            <p:cNvPr id="7" name="object 28">
              <a:extLst>
                <a:ext uri="{FF2B5EF4-FFF2-40B4-BE49-F238E27FC236}">
                  <a16:creationId xmlns:a16="http://schemas.microsoft.com/office/drawing/2014/main" id="{ACBB34E4-720C-40F7-9947-4059C772BB73}"/>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8" name="object 37">
              <a:extLst>
                <a:ext uri="{FF2B5EF4-FFF2-40B4-BE49-F238E27FC236}">
                  <a16:creationId xmlns:a16="http://schemas.microsoft.com/office/drawing/2014/main" id="{0904E936-F4A1-46CE-9BE9-BA8912F70A23}"/>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4044359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grpSp>
        <p:nvGrpSpPr>
          <p:cNvPr id="5" name="Group 4">
            <a:extLst>
              <a:ext uri="{FF2B5EF4-FFF2-40B4-BE49-F238E27FC236}">
                <a16:creationId xmlns:a16="http://schemas.microsoft.com/office/drawing/2014/main" id="{7BE6EE70-CB7E-46A6-BCB4-F3AEED694894}"/>
              </a:ext>
            </a:extLst>
          </p:cNvPr>
          <p:cNvGrpSpPr/>
          <p:nvPr userDrawn="1"/>
        </p:nvGrpSpPr>
        <p:grpSpPr>
          <a:xfrm rot="5400000">
            <a:off x="-72308" y="651746"/>
            <a:ext cx="1514445" cy="760229"/>
            <a:chOff x="11153731" y="8820150"/>
            <a:chExt cx="1506855" cy="638175"/>
          </a:xfrm>
        </p:grpSpPr>
        <p:sp>
          <p:nvSpPr>
            <p:cNvPr id="7" name="object 28">
              <a:extLst>
                <a:ext uri="{FF2B5EF4-FFF2-40B4-BE49-F238E27FC236}">
                  <a16:creationId xmlns:a16="http://schemas.microsoft.com/office/drawing/2014/main" id="{EE89E775-B821-41C2-8825-2295CB8049C9}"/>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8" name="object 37">
              <a:extLst>
                <a:ext uri="{FF2B5EF4-FFF2-40B4-BE49-F238E27FC236}">
                  <a16:creationId xmlns:a16="http://schemas.microsoft.com/office/drawing/2014/main" id="{5212E5CB-C2FA-4014-B74B-8310F0EAC3CD}"/>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1798158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grpSp>
        <p:nvGrpSpPr>
          <p:cNvPr id="5" name="Group 4">
            <a:extLst>
              <a:ext uri="{FF2B5EF4-FFF2-40B4-BE49-F238E27FC236}">
                <a16:creationId xmlns:a16="http://schemas.microsoft.com/office/drawing/2014/main" id="{074636AE-A83A-47F9-A592-B63537D6B46F}"/>
              </a:ext>
            </a:extLst>
          </p:cNvPr>
          <p:cNvGrpSpPr/>
          <p:nvPr userDrawn="1"/>
        </p:nvGrpSpPr>
        <p:grpSpPr>
          <a:xfrm>
            <a:off x="381000" y="5924460"/>
            <a:ext cx="1514445" cy="760229"/>
            <a:chOff x="11153731" y="8820150"/>
            <a:chExt cx="1506855" cy="638175"/>
          </a:xfrm>
        </p:grpSpPr>
        <p:sp>
          <p:nvSpPr>
            <p:cNvPr id="7" name="object 28">
              <a:extLst>
                <a:ext uri="{FF2B5EF4-FFF2-40B4-BE49-F238E27FC236}">
                  <a16:creationId xmlns:a16="http://schemas.microsoft.com/office/drawing/2014/main" id="{3198CCE1-0488-4B3A-BF50-B528AA2D376A}"/>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8" name="object 37">
              <a:extLst>
                <a:ext uri="{FF2B5EF4-FFF2-40B4-BE49-F238E27FC236}">
                  <a16:creationId xmlns:a16="http://schemas.microsoft.com/office/drawing/2014/main" id="{CCF32C70-2AA3-4D1B-A0F7-0EBB0F5EA464}"/>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189424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22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grpSp>
        <p:nvGrpSpPr>
          <p:cNvPr id="9" name="Group 8">
            <a:extLst>
              <a:ext uri="{FF2B5EF4-FFF2-40B4-BE49-F238E27FC236}">
                <a16:creationId xmlns:a16="http://schemas.microsoft.com/office/drawing/2014/main" id="{F60FDC3B-E15F-4BFC-ABB1-5724648FEB40}"/>
              </a:ext>
            </a:extLst>
          </p:cNvPr>
          <p:cNvGrpSpPr/>
          <p:nvPr userDrawn="1"/>
        </p:nvGrpSpPr>
        <p:grpSpPr>
          <a:xfrm>
            <a:off x="381000" y="5924460"/>
            <a:ext cx="1514445" cy="760229"/>
            <a:chOff x="11153731" y="8820150"/>
            <a:chExt cx="1506855" cy="638175"/>
          </a:xfrm>
        </p:grpSpPr>
        <p:sp>
          <p:nvSpPr>
            <p:cNvPr id="10" name="object 28">
              <a:extLst>
                <a:ext uri="{FF2B5EF4-FFF2-40B4-BE49-F238E27FC236}">
                  <a16:creationId xmlns:a16="http://schemas.microsoft.com/office/drawing/2014/main" id="{0A2E2146-A33D-4616-8D00-E0F8AFAD0BB8}"/>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11" name="object 37">
              <a:extLst>
                <a:ext uri="{FF2B5EF4-FFF2-40B4-BE49-F238E27FC236}">
                  <a16:creationId xmlns:a16="http://schemas.microsoft.com/office/drawing/2014/main" id="{3EEFBDE0-298B-4377-8CEC-93C2D5ACBEF8}"/>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3390325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grpSp>
        <p:nvGrpSpPr>
          <p:cNvPr id="6" name="Group 5">
            <a:extLst>
              <a:ext uri="{FF2B5EF4-FFF2-40B4-BE49-F238E27FC236}">
                <a16:creationId xmlns:a16="http://schemas.microsoft.com/office/drawing/2014/main" id="{56306EA6-5ABE-43D4-9394-9A0A80C53030}"/>
              </a:ext>
            </a:extLst>
          </p:cNvPr>
          <p:cNvGrpSpPr/>
          <p:nvPr userDrawn="1"/>
        </p:nvGrpSpPr>
        <p:grpSpPr>
          <a:xfrm>
            <a:off x="381000" y="5924460"/>
            <a:ext cx="1514445" cy="760229"/>
            <a:chOff x="11153731" y="8820150"/>
            <a:chExt cx="1506855" cy="638175"/>
          </a:xfrm>
        </p:grpSpPr>
        <p:sp>
          <p:nvSpPr>
            <p:cNvPr id="8" name="object 28">
              <a:extLst>
                <a:ext uri="{FF2B5EF4-FFF2-40B4-BE49-F238E27FC236}">
                  <a16:creationId xmlns:a16="http://schemas.microsoft.com/office/drawing/2014/main" id="{C43FF038-FF35-4290-A55F-398522FF988B}"/>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9" name="object 37">
              <a:extLst>
                <a:ext uri="{FF2B5EF4-FFF2-40B4-BE49-F238E27FC236}">
                  <a16:creationId xmlns:a16="http://schemas.microsoft.com/office/drawing/2014/main" id="{77B91A4A-0A81-4B95-886D-68ED63B570BB}"/>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639141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5DFF13A9-1037-4D5A-A349-B944681F0EB5}" type="slidenum">
              <a:rPr lang="en-US" smtClean="0"/>
              <a:pPr/>
              <a:t>‹#›</a:t>
            </a:fld>
            <a:endParaRPr lang="en-US" dirty="0"/>
          </a:p>
        </p:txBody>
      </p:sp>
      <p:grpSp>
        <p:nvGrpSpPr>
          <p:cNvPr id="8" name="Group 7">
            <a:extLst>
              <a:ext uri="{FF2B5EF4-FFF2-40B4-BE49-F238E27FC236}">
                <a16:creationId xmlns:a16="http://schemas.microsoft.com/office/drawing/2014/main" id="{17A52E6C-80AF-442C-BD60-D72FF0A6BA2A}"/>
              </a:ext>
            </a:extLst>
          </p:cNvPr>
          <p:cNvGrpSpPr/>
          <p:nvPr userDrawn="1"/>
        </p:nvGrpSpPr>
        <p:grpSpPr>
          <a:xfrm>
            <a:off x="381000" y="5924460"/>
            <a:ext cx="1514445" cy="760229"/>
            <a:chOff x="11153731" y="8820150"/>
            <a:chExt cx="1506855" cy="638175"/>
          </a:xfrm>
        </p:grpSpPr>
        <p:sp>
          <p:nvSpPr>
            <p:cNvPr id="10" name="object 28">
              <a:extLst>
                <a:ext uri="{FF2B5EF4-FFF2-40B4-BE49-F238E27FC236}">
                  <a16:creationId xmlns:a16="http://schemas.microsoft.com/office/drawing/2014/main" id="{D7A9B048-D676-456B-A832-1E9BC6C3E746}"/>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11" name="object 37">
              <a:extLst>
                <a:ext uri="{FF2B5EF4-FFF2-40B4-BE49-F238E27FC236}">
                  <a16:creationId xmlns:a16="http://schemas.microsoft.com/office/drawing/2014/main" id="{4EEE1724-41D5-4CAD-B27E-2E07C87ABF25}"/>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3407360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4" name="Content Placeholder 3"/>
          <p:cNvSpPr>
            <a:spLocks noGrp="1"/>
          </p:cNvSpPr>
          <p:nvPr>
            <p:ph sz="half" idx="2"/>
          </p:nvPr>
        </p:nvSpPr>
        <p:spPr>
          <a:xfrm>
            <a:off x="1676400" y="2057400"/>
            <a:ext cx="2895600" cy="760229"/>
          </a:xfrm>
        </p:spPr>
        <p:txBody>
          <a:bodyPr>
            <a:normAutofit/>
          </a:bodyPr>
          <a:lstStyle>
            <a:lvl1pPr marL="0" indent="0">
              <a:buNone/>
              <a:defRPr sz="18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endParaRPr lang="en-US" dirty="0"/>
          </a:p>
        </p:txBody>
      </p:sp>
      <p:sp>
        <p:nvSpPr>
          <p:cNvPr id="9" name="Slide Number Placeholder 8"/>
          <p:cNvSpPr>
            <a:spLocks noGrp="1"/>
          </p:cNvSpPr>
          <p:nvPr>
            <p:ph type="sldNum" sz="quarter" idx="12"/>
          </p:nvPr>
        </p:nvSpPr>
        <p:spPr/>
        <p:txBody>
          <a:bodyPr/>
          <a:lstStyle/>
          <a:p>
            <a:fld id="{5DFF13A9-1037-4D5A-A349-B944681F0EB5}" type="slidenum">
              <a:rPr lang="en-US" smtClean="0"/>
              <a:pPr/>
              <a:t>‹#›</a:t>
            </a:fld>
            <a:endParaRPr lang="en-US" dirty="0"/>
          </a:p>
        </p:txBody>
      </p:sp>
      <p:grpSp>
        <p:nvGrpSpPr>
          <p:cNvPr id="8" name="Group 7">
            <a:extLst>
              <a:ext uri="{FF2B5EF4-FFF2-40B4-BE49-F238E27FC236}">
                <a16:creationId xmlns:a16="http://schemas.microsoft.com/office/drawing/2014/main" id="{17A52E6C-80AF-442C-BD60-D72FF0A6BA2A}"/>
              </a:ext>
            </a:extLst>
          </p:cNvPr>
          <p:cNvGrpSpPr/>
          <p:nvPr userDrawn="1"/>
        </p:nvGrpSpPr>
        <p:grpSpPr>
          <a:xfrm>
            <a:off x="381000" y="5924460"/>
            <a:ext cx="1514445" cy="760229"/>
            <a:chOff x="11153731" y="8820150"/>
            <a:chExt cx="1506855" cy="638175"/>
          </a:xfrm>
        </p:grpSpPr>
        <p:sp>
          <p:nvSpPr>
            <p:cNvPr id="10" name="object 28">
              <a:extLst>
                <a:ext uri="{FF2B5EF4-FFF2-40B4-BE49-F238E27FC236}">
                  <a16:creationId xmlns:a16="http://schemas.microsoft.com/office/drawing/2014/main" id="{D7A9B048-D676-456B-A832-1E9BC6C3E746}"/>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11" name="object 37">
              <a:extLst>
                <a:ext uri="{FF2B5EF4-FFF2-40B4-BE49-F238E27FC236}">
                  <a16:creationId xmlns:a16="http://schemas.microsoft.com/office/drawing/2014/main" id="{4EEE1724-41D5-4CAD-B27E-2E07C87ABF25}"/>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
        <p:nvSpPr>
          <p:cNvPr id="12" name="Content Placeholder 3">
            <a:extLst>
              <a:ext uri="{FF2B5EF4-FFF2-40B4-BE49-F238E27FC236}">
                <a16:creationId xmlns:a16="http://schemas.microsoft.com/office/drawing/2014/main" id="{86EB1382-0A8A-447E-9C53-478F5CE35DD1}"/>
              </a:ext>
            </a:extLst>
          </p:cNvPr>
          <p:cNvSpPr>
            <a:spLocks noGrp="1"/>
          </p:cNvSpPr>
          <p:nvPr>
            <p:ph sz="half" idx="13"/>
          </p:nvPr>
        </p:nvSpPr>
        <p:spPr>
          <a:xfrm>
            <a:off x="1676400" y="3230701"/>
            <a:ext cx="2895600" cy="760229"/>
          </a:xfrm>
        </p:spPr>
        <p:txBody>
          <a:bodyPr>
            <a:normAutofit/>
          </a:bodyPr>
          <a:lstStyle>
            <a:lvl1pPr marL="0" indent="0">
              <a:buNone/>
              <a:defRPr sz="18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endParaRPr lang="en-US" dirty="0"/>
          </a:p>
        </p:txBody>
      </p:sp>
      <p:sp>
        <p:nvSpPr>
          <p:cNvPr id="13" name="Content Placeholder 3">
            <a:extLst>
              <a:ext uri="{FF2B5EF4-FFF2-40B4-BE49-F238E27FC236}">
                <a16:creationId xmlns:a16="http://schemas.microsoft.com/office/drawing/2014/main" id="{1A17AE92-ECB0-4EA1-B7DB-4D19B5A892AA}"/>
              </a:ext>
            </a:extLst>
          </p:cNvPr>
          <p:cNvSpPr>
            <a:spLocks noGrp="1"/>
          </p:cNvSpPr>
          <p:nvPr>
            <p:ph sz="half" idx="14"/>
          </p:nvPr>
        </p:nvSpPr>
        <p:spPr>
          <a:xfrm>
            <a:off x="1676400" y="4524469"/>
            <a:ext cx="2895600" cy="760229"/>
          </a:xfrm>
        </p:spPr>
        <p:txBody>
          <a:bodyPr>
            <a:normAutofit/>
          </a:bodyPr>
          <a:lstStyle>
            <a:lvl1pPr marL="0" indent="0">
              <a:buNone/>
              <a:defRPr sz="18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endParaRPr lang="en-US" dirty="0"/>
          </a:p>
        </p:txBody>
      </p:sp>
      <p:sp>
        <p:nvSpPr>
          <p:cNvPr id="14" name="Content Placeholder 3">
            <a:extLst>
              <a:ext uri="{FF2B5EF4-FFF2-40B4-BE49-F238E27FC236}">
                <a16:creationId xmlns:a16="http://schemas.microsoft.com/office/drawing/2014/main" id="{07CB8959-C299-42C4-8C68-DEE09941E1D0}"/>
              </a:ext>
            </a:extLst>
          </p:cNvPr>
          <p:cNvSpPr>
            <a:spLocks noGrp="1"/>
          </p:cNvSpPr>
          <p:nvPr>
            <p:ph sz="half" idx="15"/>
          </p:nvPr>
        </p:nvSpPr>
        <p:spPr>
          <a:xfrm>
            <a:off x="5791200" y="2043870"/>
            <a:ext cx="2895600" cy="760229"/>
          </a:xfrm>
        </p:spPr>
        <p:txBody>
          <a:bodyPr>
            <a:normAutofit/>
          </a:bodyPr>
          <a:lstStyle>
            <a:lvl1pPr marL="0" indent="0">
              <a:buNone/>
              <a:defRPr sz="18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endParaRPr lang="en-US" dirty="0"/>
          </a:p>
        </p:txBody>
      </p:sp>
      <p:sp>
        <p:nvSpPr>
          <p:cNvPr id="15" name="Content Placeholder 3">
            <a:extLst>
              <a:ext uri="{FF2B5EF4-FFF2-40B4-BE49-F238E27FC236}">
                <a16:creationId xmlns:a16="http://schemas.microsoft.com/office/drawing/2014/main" id="{77823F07-F9CA-46A7-9BB5-D9688874F244}"/>
              </a:ext>
            </a:extLst>
          </p:cNvPr>
          <p:cNvSpPr>
            <a:spLocks noGrp="1"/>
          </p:cNvSpPr>
          <p:nvPr>
            <p:ph sz="half" idx="16"/>
          </p:nvPr>
        </p:nvSpPr>
        <p:spPr>
          <a:xfrm>
            <a:off x="5791200" y="3227072"/>
            <a:ext cx="2895600" cy="760229"/>
          </a:xfrm>
        </p:spPr>
        <p:txBody>
          <a:bodyPr>
            <a:normAutofit/>
          </a:bodyPr>
          <a:lstStyle>
            <a:lvl1pPr marL="0" indent="0">
              <a:buNone/>
              <a:defRPr sz="18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endParaRPr lang="en-US" dirty="0"/>
          </a:p>
        </p:txBody>
      </p:sp>
      <p:sp>
        <p:nvSpPr>
          <p:cNvPr id="16" name="Content Placeholder 3">
            <a:extLst>
              <a:ext uri="{FF2B5EF4-FFF2-40B4-BE49-F238E27FC236}">
                <a16:creationId xmlns:a16="http://schemas.microsoft.com/office/drawing/2014/main" id="{0268B437-4DC4-4FBC-A5FF-03A22B567473}"/>
              </a:ext>
            </a:extLst>
          </p:cNvPr>
          <p:cNvSpPr>
            <a:spLocks noGrp="1"/>
          </p:cNvSpPr>
          <p:nvPr>
            <p:ph sz="half" idx="17"/>
          </p:nvPr>
        </p:nvSpPr>
        <p:spPr>
          <a:xfrm>
            <a:off x="5791200" y="4524468"/>
            <a:ext cx="2895600" cy="760229"/>
          </a:xfrm>
        </p:spPr>
        <p:txBody>
          <a:bodyPr>
            <a:normAutofit/>
          </a:bodyPr>
          <a:lstStyle>
            <a:lvl1pPr marL="0" indent="0">
              <a:buNone/>
              <a:defRPr sz="18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endParaRPr lang="en-US" dirty="0"/>
          </a:p>
        </p:txBody>
      </p:sp>
      <p:sp>
        <p:nvSpPr>
          <p:cNvPr id="17" name="Content Placeholder 3">
            <a:extLst>
              <a:ext uri="{FF2B5EF4-FFF2-40B4-BE49-F238E27FC236}">
                <a16:creationId xmlns:a16="http://schemas.microsoft.com/office/drawing/2014/main" id="{73CEE686-B770-4583-BCA6-7F80499C29AF}"/>
              </a:ext>
            </a:extLst>
          </p:cNvPr>
          <p:cNvSpPr>
            <a:spLocks noGrp="1"/>
          </p:cNvSpPr>
          <p:nvPr>
            <p:ph sz="half" idx="18"/>
          </p:nvPr>
        </p:nvSpPr>
        <p:spPr>
          <a:xfrm>
            <a:off x="457200" y="1550183"/>
            <a:ext cx="7010399" cy="760229"/>
          </a:xfrm>
        </p:spPr>
        <p:txBody>
          <a:bodyPr>
            <a:normAutofit/>
          </a:bodyPr>
          <a:lstStyle>
            <a:lvl1pPr marL="0" indent="0">
              <a:buNone/>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endParaRPr lang="en-US" dirty="0"/>
          </a:p>
        </p:txBody>
      </p:sp>
    </p:spTree>
    <p:extLst>
      <p:ext uri="{BB962C8B-B14F-4D97-AF65-F5344CB8AC3E}">
        <p14:creationId xmlns:p14="http://schemas.microsoft.com/office/powerpoint/2010/main" val="2464533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p>
            <a:fld id="{5DFF13A9-1037-4D5A-A349-B944681F0EB5}" type="slidenum">
              <a:rPr lang="en-US" smtClean="0"/>
              <a:pPr/>
              <a:t>‹#›</a:t>
            </a:fld>
            <a:endParaRPr lang="en-US" dirty="0"/>
          </a:p>
        </p:txBody>
      </p:sp>
      <p:grpSp>
        <p:nvGrpSpPr>
          <p:cNvPr id="8" name="Group 7">
            <a:extLst>
              <a:ext uri="{FF2B5EF4-FFF2-40B4-BE49-F238E27FC236}">
                <a16:creationId xmlns:a16="http://schemas.microsoft.com/office/drawing/2014/main" id="{87D60DC2-2D7E-4537-B181-B06A98F8168A}"/>
              </a:ext>
            </a:extLst>
          </p:cNvPr>
          <p:cNvGrpSpPr/>
          <p:nvPr userDrawn="1"/>
        </p:nvGrpSpPr>
        <p:grpSpPr>
          <a:xfrm>
            <a:off x="381000" y="5924460"/>
            <a:ext cx="1514445" cy="760229"/>
            <a:chOff x="11153731" y="8820150"/>
            <a:chExt cx="1506855" cy="638175"/>
          </a:xfrm>
        </p:grpSpPr>
        <p:sp>
          <p:nvSpPr>
            <p:cNvPr id="9" name="object 28">
              <a:extLst>
                <a:ext uri="{FF2B5EF4-FFF2-40B4-BE49-F238E27FC236}">
                  <a16:creationId xmlns:a16="http://schemas.microsoft.com/office/drawing/2014/main" id="{3A23E625-8E99-4CFC-8A57-464C9AF65BB9}"/>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10" name="object 37">
              <a:extLst>
                <a:ext uri="{FF2B5EF4-FFF2-40B4-BE49-F238E27FC236}">
                  <a16:creationId xmlns:a16="http://schemas.microsoft.com/office/drawing/2014/main" id="{5182D650-A8B7-43B8-AE36-D81739470623}"/>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4104956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rmAutofit/>
          </a:bodyPr>
          <a:lstStyle>
            <a:lvl1pPr algn="l">
              <a:defRPr sz="26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normAutofit/>
          </a:bodyPr>
          <a:lstStyle>
            <a:lvl1pPr>
              <a:defRPr sz="2200"/>
            </a:lvl1pPr>
            <a:lvl2pPr>
              <a:defRPr sz="2200"/>
            </a:lvl2pPr>
            <a:lvl3pPr>
              <a:defRPr sz="2200"/>
            </a:lvl3pPr>
            <a:lvl4pPr>
              <a:defRPr sz="2200"/>
            </a:lvl4pPr>
            <a:lvl5pPr>
              <a:defRPr sz="22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grpSp>
        <p:nvGrpSpPr>
          <p:cNvPr id="6" name="Group 5">
            <a:extLst>
              <a:ext uri="{FF2B5EF4-FFF2-40B4-BE49-F238E27FC236}">
                <a16:creationId xmlns:a16="http://schemas.microsoft.com/office/drawing/2014/main" id="{9254EAF1-4AA8-4CE8-8664-4A02E8B730AE}"/>
              </a:ext>
            </a:extLst>
          </p:cNvPr>
          <p:cNvGrpSpPr/>
          <p:nvPr userDrawn="1"/>
        </p:nvGrpSpPr>
        <p:grpSpPr>
          <a:xfrm>
            <a:off x="381000" y="5924460"/>
            <a:ext cx="1514445" cy="760229"/>
            <a:chOff x="11153731" y="8820150"/>
            <a:chExt cx="1506855" cy="638175"/>
          </a:xfrm>
        </p:grpSpPr>
        <p:sp>
          <p:nvSpPr>
            <p:cNvPr id="8" name="object 28">
              <a:extLst>
                <a:ext uri="{FF2B5EF4-FFF2-40B4-BE49-F238E27FC236}">
                  <a16:creationId xmlns:a16="http://schemas.microsoft.com/office/drawing/2014/main" id="{BA1B6103-60D0-442F-BA58-5D14B184325B}"/>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9" name="object 37">
              <a:extLst>
                <a:ext uri="{FF2B5EF4-FFF2-40B4-BE49-F238E27FC236}">
                  <a16:creationId xmlns:a16="http://schemas.microsoft.com/office/drawing/2014/main" id="{7F8AB6D1-976B-42F7-8DB9-746F3BEFB07B}"/>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2314692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2600" b="1"/>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grpSp>
        <p:nvGrpSpPr>
          <p:cNvPr id="6" name="Group 5">
            <a:extLst>
              <a:ext uri="{FF2B5EF4-FFF2-40B4-BE49-F238E27FC236}">
                <a16:creationId xmlns:a16="http://schemas.microsoft.com/office/drawing/2014/main" id="{1EDD1DCA-BAD6-4614-AD2B-896EAD540E3D}"/>
              </a:ext>
            </a:extLst>
          </p:cNvPr>
          <p:cNvGrpSpPr/>
          <p:nvPr userDrawn="1"/>
        </p:nvGrpSpPr>
        <p:grpSpPr>
          <a:xfrm>
            <a:off x="381000" y="5924460"/>
            <a:ext cx="1514445" cy="760229"/>
            <a:chOff x="11153731" y="8820150"/>
            <a:chExt cx="1506855" cy="638175"/>
          </a:xfrm>
        </p:grpSpPr>
        <p:sp>
          <p:nvSpPr>
            <p:cNvPr id="8" name="object 28">
              <a:extLst>
                <a:ext uri="{FF2B5EF4-FFF2-40B4-BE49-F238E27FC236}">
                  <a16:creationId xmlns:a16="http://schemas.microsoft.com/office/drawing/2014/main" id="{320C14E8-A03D-47FB-9BE6-85AB552A54F6}"/>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9" name="object 37">
              <a:extLst>
                <a:ext uri="{FF2B5EF4-FFF2-40B4-BE49-F238E27FC236}">
                  <a16:creationId xmlns:a16="http://schemas.microsoft.com/office/drawing/2014/main" id="{F95A67F8-E19C-41CC-A231-3F9F26A8354E}"/>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1335809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rgbClr val="647796"/>
                </a:solidFill>
                <a:latin typeface="Arial" pitchFamily="34" charset="0"/>
                <a:cs typeface="Arial" pitchFamily="34" charset="0"/>
              </a:defRPr>
            </a:lvl1pPr>
          </a:lstStyle>
          <a:p>
            <a:fld id="{5DFF13A9-1037-4D5A-A349-B944681F0EB5}" type="slidenum">
              <a:rPr lang="en-US" smtClean="0"/>
              <a:pPr/>
              <a:t>‹#›</a:t>
            </a:fld>
            <a:endParaRPr lang="en-US" dirty="0"/>
          </a:p>
        </p:txBody>
      </p:sp>
      <p:grpSp>
        <p:nvGrpSpPr>
          <p:cNvPr id="5" name="Group 4">
            <a:extLst>
              <a:ext uri="{FF2B5EF4-FFF2-40B4-BE49-F238E27FC236}">
                <a16:creationId xmlns:a16="http://schemas.microsoft.com/office/drawing/2014/main" id="{FCDA7BC4-8CBB-4A13-A96C-7EA38305D0A0}"/>
              </a:ext>
            </a:extLst>
          </p:cNvPr>
          <p:cNvGrpSpPr/>
          <p:nvPr userDrawn="1"/>
        </p:nvGrpSpPr>
        <p:grpSpPr>
          <a:xfrm>
            <a:off x="381000" y="5924460"/>
            <a:ext cx="1514445" cy="760229"/>
            <a:chOff x="11153731" y="8820150"/>
            <a:chExt cx="1506855" cy="638175"/>
          </a:xfrm>
        </p:grpSpPr>
        <p:sp>
          <p:nvSpPr>
            <p:cNvPr id="7" name="object 28">
              <a:extLst>
                <a:ext uri="{FF2B5EF4-FFF2-40B4-BE49-F238E27FC236}">
                  <a16:creationId xmlns:a16="http://schemas.microsoft.com/office/drawing/2014/main" id="{04990BD7-B2F2-42A4-9C1E-C04BF8AEDB40}"/>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8" name="object 37">
              <a:extLst>
                <a:ext uri="{FF2B5EF4-FFF2-40B4-BE49-F238E27FC236}">
                  <a16:creationId xmlns:a16="http://schemas.microsoft.com/office/drawing/2014/main" id="{80D2866C-09AB-41ED-8D1E-B0BC8504AB39}"/>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1263646811"/>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5" r:id="rId6"/>
    <p:sldLayoutId id="2147483720" r:id="rId7"/>
    <p:sldLayoutId id="2147483721" r:id="rId8"/>
    <p:sldLayoutId id="2147483722" r:id="rId9"/>
    <p:sldLayoutId id="2147483723" r:id="rId10"/>
    <p:sldLayoutId id="2147483724" r:id="rId11"/>
  </p:sldLayoutIdLst>
  <p:hf hdr="0" ftr="0" dt="0"/>
  <p:txStyles>
    <p:titleStyle>
      <a:lvl1pPr algn="l" defTabSz="914400" rtl="0" eaLnBrk="1" latinLnBrk="0" hangingPunct="1">
        <a:spcBef>
          <a:spcPct val="0"/>
        </a:spcBef>
        <a:buNone/>
        <a:defRPr sz="3600" kern="1200">
          <a:solidFill>
            <a:schemeClr val="bg2">
              <a:lumMod val="10000"/>
            </a:schemeClr>
          </a:solidFill>
          <a:latin typeface="Franklin Gothic Book" panose="020B0503020102020204" pitchFamily="34" charset="0"/>
          <a:ea typeface="+mj-ea"/>
          <a:cs typeface="Times New Roman" pitchFamily="18" charset="0"/>
        </a:defRPr>
      </a:lvl1pPr>
    </p:titleStyle>
    <p:bodyStyle>
      <a:lvl1pPr marL="234950" indent="-234950" algn="l" defTabSz="914400" rtl="0" eaLnBrk="1" latinLnBrk="0" hangingPunct="1">
        <a:spcBef>
          <a:spcPct val="20000"/>
        </a:spcBef>
        <a:buFont typeface="Wingdings" pitchFamily="2" charset="2"/>
        <a:buChar char="§"/>
        <a:defRPr sz="2200" kern="1200">
          <a:solidFill>
            <a:srgbClr val="333333"/>
          </a:solidFill>
          <a:latin typeface="Franklin Gothic Book" panose="020B0503020102020204" pitchFamily="34" charset="0"/>
          <a:ea typeface="+mn-ea"/>
          <a:cs typeface="Arial" pitchFamily="34" charset="0"/>
        </a:defRPr>
      </a:lvl1pPr>
      <a:lvl2pPr marL="457200" indent="-234950" algn="l" defTabSz="914400" rtl="0" eaLnBrk="1" latinLnBrk="0" hangingPunct="1">
        <a:spcBef>
          <a:spcPct val="20000"/>
        </a:spcBef>
        <a:buFont typeface="Arial" pitchFamily="34" charset="0"/>
        <a:buChar char="–"/>
        <a:defRPr sz="2200" kern="1200">
          <a:solidFill>
            <a:srgbClr val="333333"/>
          </a:solidFill>
          <a:latin typeface="Franklin Gothic Book" panose="020B0503020102020204" pitchFamily="34" charset="0"/>
          <a:ea typeface="+mn-ea"/>
          <a:cs typeface="Arial" pitchFamily="34" charset="0"/>
        </a:defRPr>
      </a:lvl2pPr>
      <a:lvl3pPr marL="692150" indent="-234950" algn="l" defTabSz="914400" rtl="0" eaLnBrk="1" latinLnBrk="0" hangingPunct="1">
        <a:spcBef>
          <a:spcPct val="20000"/>
        </a:spcBef>
        <a:buFont typeface="Wingdings" pitchFamily="2" charset="2"/>
        <a:buChar char="§"/>
        <a:defRPr sz="2200" kern="1200">
          <a:solidFill>
            <a:srgbClr val="333333"/>
          </a:solidFill>
          <a:latin typeface="Franklin Gothic Book" panose="020B0503020102020204" pitchFamily="34" charset="0"/>
          <a:ea typeface="+mn-ea"/>
          <a:cs typeface="Arial" pitchFamily="34" charset="0"/>
        </a:defRPr>
      </a:lvl3pPr>
      <a:lvl4pPr marL="914400" indent="-234950" algn="l" defTabSz="914400" rtl="0" eaLnBrk="1" latinLnBrk="0" hangingPunct="1">
        <a:spcBef>
          <a:spcPct val="20000"/>
        </a:spcBef>
        <a:buFont typeface="Arial" pitchFamily="34" charset="0"/>
        <a:buChar char="–"/>
        <a:defRPr sz="2200" kern="1200">
          <a:solidFill>
            <a:srgbClr val="333333"/>
          </a:solidFill>
          <a:latin typeface="Franklin Gothic Book" panose="020B0503020102020204" pitchFamily="34" charset="0"/>
          <a:ea typeface="+mn-ea"/>
          <a:cs typeface="Arial" pitchFamily="34" charset="0"/>
        </a:defRPr>
      </a:lvl4pPr>
      <a:lvl5pPr marL="1149350" indent="-234950" algn="l" defTabSz="914400" rtl="0" eaLnBrk="1" latinLnBrk="0" hangingPunct="1">
        <a:spcBef>
          <a:spcPct val="20000"/>
        </a:spcBef>
        <a:buFont typeface="Wingdings" pitchFamily="2" charset="2"/>
        <a:buChar char="§"/>
        <a:defRPr sz="2200" kern="1200">
          <a:solidFill>
            <a:srgbClr val="333333"/>
          </a:solidFill>
          <a:latin typeface="Franklin Gothic Book" panose="020B0503020102020204"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6.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9.svg"/></Relationships>
</file>

<file path=ppt/slides/_rels/slide23.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35.svg"/><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37.svg"/><Relationship Id="rId2" Type="http://schemas.openxmlformats.org/officeDocument/2006/relationships/image" Target="../media/image24.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39.svg"/><Relationship Id="rId2" Type="http://schemas.openxmlformats.org/officeDocument/2006/relationships/image" Target="../media/image25.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2.svg"/><Relationship Id="rId2" Type="http://schemas.openxmlformats.org/officeDocument/2006/relationships/image" Target="../media/image27.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44.sv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6.sv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06708"/>
            <a:ext cx="5913736" cy="994172"/>
          </a:xfrm>
        </p:spPr>
        <p:txBody>
          <a:bodyPr>
            <a:normAutofit/>
          </a:bodyPr>
          <a:lstStyle/>
          <a:p>
            <a:r>
              <a:rPr lang="en-US" sz="3600" dirty="0">
                <a:solidFill>
                  <a:schemeClr val="bg2">
                    <a:lumMod val="10000"/>
                  </a:schemeClr>
                </a:solidFill>
                <a:latin typeface="+mj-lt"/>
              </a:rPr>
              <a:t>Directions for this Template</a:t>
            </a:r>
          </a:p>
        </p:txBody>
      </p:sp>
      <p:sp>
        <p:nvSpPr>
          <p:cNvPr id="4099" name="Content Placeholder 2"/>
          <p:cNvSpPr>
            <a:spLocks noGrp="1"/>
          </p:cNvSpPr>
          <p:nvPr>
            <p:ph idx="1"/>
          </p:nvPr>
        </p:nvSpPr>
        <p:spPr bwMode="auto">
          <a:xfrm>
            <a:off x="608685" y="1447800"/>
            <a:ext cx="5535395" cy="479534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anchor="ctr" anchorCtr="0" compatLnSpc="1">
            <a:prstTxWarp prst="textNoShape">
              <a:avLst/>
            </a:prstTxWarp>
            <a:noAutofit/>
          </a:bodyPr>
          <a:lstStyle/>
          <a:p>
            <a:pPr marL="0" indent="0">
              <a:lnSpc>
                <a:spcPct val="90000"/>
              </a:lnSpc>
              <a:spcAft>
                <a:spcPts val="600"/>
              </a:spcAft>
              <a:buClr>
                <a:schemeClr val="bg1"/>
              </a:buClr>
              <a:buNone/>
            </a:pPr>
            <a:r>
              <a:rPr lang="en-US" sz="2000" dirty="0"/>
              <a:t>Use the Slide Master to make universal changes to the presentation, including inserting your organization’s logo and the appropriate protective marking (e.g., FOUO)</a:t>
            </a:r>
          </a:p>
          <a:p>
            <a:pPr marL="222250" lvl="1" indent="0">
              <a:lnSpc>
                <a:spcPct val="90000"/>
              </a:lnSpc>
              <a:spcAft>
                <a:spcPts val="600"/>
              </a:spcAft>
              <a:buClr>
                <a:schemeClr val="bg1"/>
              </a:buClr>
              <a:buNone/>
            </a:pPr>
            <a:r>
              <a:rPr lang="en-US" sz="2000" dirty="0"/>
              <a:t>“View” tab &gt; “Slide Master”</a:t>
            </a:r>
          </a:p>
          <a:p>
            <a:pPr marL="0" indent="0">
              <a:lnSpc>
                <a:spcPct val="90000"/>
              </a:lnSpc>
              <a:spcAft>
                <a:spcPts val="600"/>
              </a:spcAft>
              <a:buClr>
                <a:schemeClr val="bg1"/>
              </a:buClr>
              <a:buNone/>
            </a:pPr>
            <a:r>
              <a:rPr lang="en-US" sz="2000" dirty="0"/>
              <a:t>Replace placeholders indicated by yellow highlighted brackets </a:t>
            </a:r>
            <a:r>
              <a:rPr lang="en-US" sz="2000" b="1" dirty="0">
                <a:highlight>
                  <a:srgbClr val="FFFF00"/>
                </a:highlight>
              </a:rPr>
              <a:t>[ ]</a:t>
            </a:r>
            <a:r>
              <a:rPr lang="en-US" sz="2000" dirty="0">
                <a:highlight>
                  <a:srgbClr val="FFFF00"/>
                </a:highlight>
              </a:rPr>
              <a:t> </a:t>
            </a:r>
            <a:r>
              <a:rPr lang="en-US" sz="2000" dirty="0"/>
              <a:t>with information specific to your workshop</a:t>
            </a:r>
          </a:p>
          <a:p>
            <a:pPr marL="0" indent="0">
              <a:lnSpc>
                <a:spcPct val="90000"/>
              </a:lnSpc>
              <a:spcAft>
                <a:spcPts val="600"/>
              </a:spcAft>
              <a:buClr>
                <a:schemeClr val="bg1"/>
              </a:buClr>
              <a:buNone/>
            </a:pPr>
            <a:r>
              <a:rPr lang="en-US" sz="2000" dirty="0"/>
              <a:t>Delete any slides that are not relevant for your workshop, including this slide.</a:t>
            </a:r>
          </a:p>
          <a:p>
            <a:pPr marL="0" indent="0">
              <a:lnSpc>
                <a:spcPct val="90000"/>
              </a:lnSpc>
              <a:spcAft>
                <a:spcPts val="600"/>
              </a:spcAft>
              <a:buClr>
                <a:schemeClr val="bg1"/>
              </a:buClr>
              <a:buNone/>
            </a:pPr>
            <a:r>
              <a:rPr lang="en-US" sz="2000" dirty="0"/>
              <a:t>Font size should not be smaller than 20 </a:t>
            </a:r>
            <a:r>
              <a:rPr lang="en-US" sz="2000" dirty="0" err="1"/>
              <a:t>pt</a:t>
            </a:r>
            <a:endParaRPr lang="en-US" sz="2000" dirty="0"/>
          </a:p>
          <a:p>
            <a:pPr marL="0" indent="0">
              <a:lnSpc>
                <a:spcPct val="90000"/>
              </a:lnSpc>
              <a:spcAft>
                <a:spcPts val="600"/>
              </a:spcAft>
              <a:buClr>
                <a:schemeClr val="bg1"/>
              </a:buClr>
              <a:buNone/>
            </a:pPr>
            <a:endParaRPr lang="en-US" sz="2000" dirty="0"/>
          </a:p>
          <a:p>
            <a:pPr indent="-9525" algn="r">
              <a:lnSpc>
                <a:spcPct val="90000"/>
              </a:lnSpc>
              <a:spcBef>
                <a:spcPts val="0"/>
              </a:spcBef>
              <a:spcAft>
                <a:spcPts val="600"/>
              </a:spcAft>
              <a:buNone/>
            </a:pPr>
            <a:r>
              <a:rPr lang="en-US" sz="1600" dirty="0"/>
              <a:t>Rev. 2020 508</a:t>
            </a:r>
          </a:p>
          <a:p>
            <a:pPr indent="-9525" algn="r">
              <a:lnSpc>
                <a:spcPct val="90000"/>
              </a:lnSpc>
              <a:spcBef>
                <a:spcPts val="0"/>
              </a:spcBef>
              <a:spcAft>
                <a:spcPts val="600"/>
              </a:spcAft>
              <a:buNone/>
            </a:pPr>
            <a:r>
              <a:rPr lang="en-US" sz="1600" dirty="0"/>
              <a:t>HSEEP-PM02</a:t>
            </a:r>
          </a:p>
        </p:txBody>
      </p:sp>
      <p:sp>
        <p:nvSpPr>
          <p:cNvPr id="144" name="Rectangle 143">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6" name="Oval 145">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41" name="Graphic 140" descr="Paper">
            <a:extLst>
              <a:ext uri="{FF2B5EF4-FFF2-40B4-BE49-F238E27FC236}">
                <a16:creationId xmlns:a16="http://schemas.microsoft.com/office/drawing/2014/main" id="{2DD3E3FD-1751-466A-86EB-E039C8E8A8F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6624964" y="2865141"/>
            <a:ext cx="1143455" cy="1143455"/>
          </a:xfrm>
          <a:prstGeom prst="rect">
            <a:avLst/>
          </a:prstGeom>
        </p:spPr>
      </p:pic>
      <p:sp>
        <p:nvSpPr>
          <p:cNvPr id="4" name="Slide Number Placeholder 3"/>
          <p:cNvSpPr>
            <a:spLocks noGrp="1"/>
          </p:cNvSpPr>
          <p:nvPr>
            <p:ph type="sldNum" sz="quarter" idx="12"/>
          </p:nvPr>
        </p:nvSpPr>
        <p:spPr>
          <a:xfrm>
            <a:off x="7576075" y="6415760"/>
            <a:ext cx="759278" cy="273844"/>
          </a:xfrm>
        </p:spPr>
        <p:txBody>
          <a:bodyPr>
            <a:normAutofit/>
          </a:bodyPr>
          <a:lstStyle/>
          <a:p>
            <a:pPr>
              <a:spcAft>
                <a:spcPts val="600"/>
              </a:spcAft>
            </a:pPr>
            <a:fld id="{5DFF13A9-1037-4D5A-A349-B944681F0EB5}" type="slidenum">
              <a:rPr lang="en-US" sz="920">
                <a:solidFill>
                  <a:srgbClr val="FFFFFF"/>
                </a:solidFill>
              </a:rPr>
              <a:pPr>
                <a:spcAft>
                  <a:spcPts val="600"/>
                </a:spcAft>
              </a:pPr>
              <a:t>1</a:t>
            </a:fld>
            <a:endParaRPr lang="en-US" sz="920">
              <a:solidFill>
                <a:srgbClr val="FFFFFF"/>
              </a:solidFill>
            </a:endParaRPr>
          </a:p>
        </p:txBody>
      </p:sp>
    </p:spTree>
  </p:cSld>
  <p:clrMapOvr>
    <a:masterClrMapping/>
  </p:clrMapOvr>
  <p:transition advTm="8000"/>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87480"/>
            <a:ext cx="6732235" cy="994172"/>
          </a:xfrm>
        </p:spPr>
        <p:txBody>
          <a:bodyPr>
            <a:noAutofit/>
          </a:bodyPr>
          <a:lstStyle/>
          <a:p>
            <a:pPr>
              <a:lnSpc>
                <a:spcPct val="90000"/>
              </a:lnSpc>
            </a:pPr>
            <a:r>
              <a:rPr lang="en-US" sz="3600" dirty="0">
                <a:latin typeface="+mj-lt"/>
              </a:rPr>
              <a:t>Workshop Activities (1/2)</a:t>
            </a:r>
          </a:p>
        </p:txBody>
      </p:sp>
      <p:sp>
        <p:nvSpPr>
          <p:cNvPr id="4" name="Content Placeholder 3"/>
          <p:cNvSpPr>
            <a:spLocks noGrp="1"/>
          </p:cNvSpPr>
          <p:nvPr>
            <p:ph idx="1"/>
          </p:nvPr>
        </p:nvSpPr>
        <p:spPr>
          <a:xfrm>
            <a:off x="595430" y="1681652"/>
            <a:ext cx="5577668" cy="3788227"/>
          </a:xfrm>
        </p:spPr>
        <p:txBody>
          <a:bodyPr anchor="ctr">
            <a:noAutofit/>
          </a:bodyPr>
          <a:lstStyle/>
          <a:p>
            <a:pPr>
              <a:lnSpc>
                <a:spcPct val="90000"/>
              </a:lnSpc>
            </a:pPr>
            <a:r>
              <a:rPr lang="en-US" sz="2000" b="1" dirty="0"/>
              <a:t>The IPPW focuses on primary activities and associated tasks.</a:t>
            </a:r>
          </a:p>
          <a:p>
            <a:pPr>
              <a:lnSpc>
                <a:spcPct val="90000"/>
              </a:lnSpc>
              <a:spcBef>
                <a:spcPts val="1200"/>
              </a:spcBef>
            </a:pPr>
            <a:r>
              <a:rPr lang="en-US" sz="2000" b="1" dirty="0"/>
              <a:t>Identify Preparedness Priority Factors:</a:t>
            </a:r>
          </a:p>
          <a:p>
            <a:pPr lvl="1">
              <a:lnSpc>
                <a:spcPct val="90000"/>
              </a:lnSpc>
              <a:buFont typeface="Arial" panose="020B0604020202020204" pitchFamily="34" charset="0"/>
              <a:buChar char="•"/>
            </a:pPr>
            <a:r>
              <a:rPr lang="en-US" sz="2000" dirty="0"/>
              <a:t>Identify threats, hazards, and risks</a:t>
            </a:r>
          </a:p>
          <a:p>
            <a:pPr lvl="1">
              <a:lnSpc>
                <a:spcPct val="90000"/>
              </a:lnSpc>
              <a:buFont typeface="Arial" panose="020B0604020202020204" pitchFamily="34" charset="0"/>
              <a:buChar char="•"/>
            </a:pPr>
            <a:r>
              <a:rPr lang="en-US" sz="2000" dirty="0"/>
              <a:t>Identify validated and non-validated areas for improvement and capability assessments</a:t>
            </a:r>
          </a:p>
          <a:p>
            <a:pPr lvl="1">
              <a:lnSpc>
                <a:spcPct val="90000"/>
              </a:lnSpc>
              <a:buFont typeface="Arial" panose="020B0604020202020204" pitchFamily="34" charset="0"/>
              <a:buChar char="•"/>
            </a:pPr>
            <a:r>
              <a:rPr lang="en-US" sz="2000" dirty="0"/>
              <a:t>Identify external sources and requirements</a:t>
            </a:r>
          </a:p>
          <a:p>
            <a:pPr lvl="1">
              <a:lnSpc>
                <a:spcPct val="90000"/>
              </a:lnSpc>
              <a:spcAft>
                <a:spcPts val="1200"/>
              </a:spcAft>
              <a:buFont typeface="Arial" panose="020B0604020202020204" pitchFamily="34" charset="0"/>
              <a:buChar char="•"/>
            </a:pPr>
            <a:r>
              <a:rPr lang="en-US" sz="2000" dirty="0"/>
              <a:t>Identify accreditation standards or regulations</a:t>
            </a:r>
          </a:p>
          <a:p>
            <a:pPr>
              <a:lnSpc>
                <a:spcPct val="90000"/>
              </a:lnSpc>
            </a:pPr>
            <a:r>
              <a:rPr lang="en-US" sz="2000" b="1" dirty="0"/>
              <a:t>Establish Preparedness Priorities</a:t>
            </a:r>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Graphic 7" descr="Meeting">
            <a:extLst>
              <a:ext uri="{FF2B5EF4-FFF2-40B4-BE49-F238E27FC236}">
                <a16:creationId xmlns:a16="http://schemas.microsoft.com/office/drawing/2014/main" id="{DE83F7F8-D928-4D64-A41C-1B9398E90AE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624964" y="2865141"/>
            <a:ext cx="1143455" cy="1143455"/>
          </a:xfrm>
          <a:prstGeom prst="rect">
            <a:avLst/>
          </a:prstGeom>
        </p:spPr>
      </p:pic>
      <p:sp>
        <p:nvSpPr>
          <p:cNvPr id="3" name="Slide Number Placeholder 2"/>
          <p:cNvSpPr>
            <a:spLocks noGrp="1"/>
          </p:cNvSpPr>
          <p:nvPr>
            <p:ph type="sldNum" sz="quarter" idx="12"/>
          </p:nvPr>
        </p:nvSpPr>
        <p:spPr>
          <a:xfrm>
            <a:off x="7576075" y="6415760"/>
            <a:ext cx="759278" cy="273844"/>
          </a:xfrm>
        </p:spPr>
        <p:txBody>
          <a:bodyPr>
            <a:normAutofit/>
          </a:bodyPr>
          <a:lstStyle/>
          <a:p>
            <a:pPr>
              <a:spcAft>
                <a:spcPts val="600"/>
              </a:spcAft>
            </a:pPr>
            <a:fld id="{5DFF13A9-1037-4D5A-A349-B944681F0EB5}" type="slidenum">
              <a:rPr lang="en-US" sz="920">
                <a:solidFill>
                  <a:srgbClr val="FFFFFF"/>
                </a:solidFill>
              </a:rPr>
              <a:pPr>
                <a:spcAft>
                  <a:spcPts val="600"/>
                </a:spcAft>
              </a:pPr>
              <a:t>10</a:t>
            </a:fld>
            <a:endParaRPr lang="en-US" sz="920">
              <a:solidFill>
                <a:srgbClr val="FFFFFF"/>
              </a:solidFill>
            </a:endParaRPr>
          </a:p>
        </p:txBody>
      </p:sp>
    </p:spTree>
    <p:extLst>
      <p:ext uri="{BB962C8B-B14F-4D97-AF65-F5344CB8AC3E}">
        <p14:creationId xmlns:p14="http://schemas.microsoft.com/office/powerpoint/2010/main" val="3500722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87480"/>
            <a:ext cx="6732235" cy="994172"/>
          </a:xfrm>
        </p:spPr>
        <p:txBody>
          <a:bodyPr>
            <a:noAutofit/>
          </a:bodyPr>
          <a:lstStyle/>
          <a:p>
            <a:pPr>
              <a:lnSpc>
                <a:spcPct val="90000"/>
              </a:lnSpc>
            </a:pPr>
            <a:r>
              <a:rPr lang="en-US" sz="3600" dirty="0">
                <a:latin typeface="+mj-lt"/>
              </a:rPr>
              <a:t>Workshop Activities</a:t>
            </a:r>
            <a:r>
              <a:rPr lang="en-US" dirty="0">
                <a:latin typeface="+mj-lt"/>
              </a:rPr>
              <a:t> (2/2)</a:t>
            </a:r>
            <a:endParaRPr lang="en-US" sz="3600" dirty="0">
              <a:latin typeface="+mj-lt"/>
            </a:endParaRPr>
          </a:p>
        </p:txBody>
      </p:sp>
      <p:sp>
        <p:nvSpPr>
          <p:cNvPr id="4" name="Content Placeholder 3"/>
          <p:cNvSpPr>
            <a:spLocks noGrp="1"/>
          </p:cNvSpPr>
          <p:nvPr>
            <p:ph idx="1"/>
          </p:nvPr>
        </p:nvSpPr>
        <p:spPr>
          <a:xfrm>
            <a:off x="566412" y="1524000"/>
            <a:ext cx="5728326" cy="3788227"/>
          </a:xfrm>
        </p:spPr>
        <p:txBody>
          <a:bodyPr anchor="ctr">
            <a:normAutofit/>
          </a:bodyPr>
          <a:lstStyle/>
          <a:p>
            <a:r>
              <a:rPr lang="en-US" b="1" dirty="0"/>
              <a:t>Develop a Multi-Year Schedule</a:t>
            </a:r>
          </a:p>
          <a:p>
            <a:pPr lvl="1">
              <a:buFont typeface="Arial" panose="020B0604020202020204" pitchFamily="34" charset="0"/>
              <a:buChar char="•"/>
            </a:pPr>
            <a:r>
              <a:rPr lang="en-US" dirty="0"/>
              <a:t>Identify planning elements</a:t>
            </a:r>
          </a:p>
          <a:p>
            <a:pPr lvl="1">
              <a:buFont typeface="Arial" panose="020B0604020202020204" pitchFamily="34" charset="0"/>
              <a:buChar char="•"/>
            </a:pPr>
            <a:r>
              <a:rPr lang="en-US" dirty="0"/>
              <a:t>Identify organization and equipment elements</a:t>
            </a:r>
          </a:p>
          <a:p>
            <a:pPr lvl="1">
              <a:buFont typeface="Arial" panose="020B0604020202020204" pitchFamily="34" charset="0"/>
              <a:buChar char="•"/>
            </a:pPr>
            <a:r>
              <a:rPr lang="en-US" dirty="0"/>
              <a:t>Identify training opportunities</a:t>
            </a:r>
          </a:p>
          <a:p>
            <a:pPr lvl="1">
              <a:buFont typeface="Arial" panose="020B0604020202020204" pitchFamily="34" charset="0"/>
              <a:buChar char="•"/>
            </a:pPr>
            <a:r>
              <a:rPr lang="en-US" dirty="0"/>
              <a:t>Identify potential exercises</a:t>
            </a:r>
          </a:p>
          <a:p>
            <a:pPr lvl="1">
              <a:spcAft>
                <a:spcPts val="1200"/>
              </a:spcAft>
              <a:buFont typeface="Arial" panose="020B0604020202020204" pitchFamily="34" charset="0"/>
              <a:buChar char="•"/>
            </a:pPr>
            <a:r>
              <a:rPr lang="en-US" dirty="0"/>
              <a:t>Build multi-year schedule</a:t>
            </a:r>
          </a:p>
          <a:p>
            <a:r>
              <a:rPr lang="en-US" b="1" dirty="0"/>
              <a:t>Establish Program Reporting</a:t>
            </a:r>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Graphic 7" descr="Meeting">
            <a:extLst>
              <a:ext uri="{FF2B5EF4-FFF2-40B4-BE49-F238E27FC236}">
                <a16:creationId xmlns:a16="http://schemas.microsoft.com/office/drawing/2014/main" id="{DE83F7F8-D928-4D64-A41C-1B9398E90AE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624964" y="2865141"/>
            <a:ext cx="1143455" cy="1143455"/>
          </a:xfrm>
          <a:prstGeom prst="rect">
            <a:avLst/>
          </a:prstGeom>
        </p:spPr>
      </p:pic>
      <p:sp>
        <p:nvSpPr>
          <p:cNvPr id="3" name="Slide Number Placeholder 2"/>
          <p:cNvSpPr>
            <a:spLocks noGrp="1"/>
          </p:cNvSpPr>
          <p:nvPr>
            <p:ph type="sldNum" sz="quarter" idx="12"/>
          </p:nvPr>
        </p:nvSpPr>
        <p:spPr>
          <a:xfrm>
            <a:off x="7576075" y="6415760"/>
            <a:ext cx="759278" cy="273844"/>
          </a:xfrm>
        </p:spPr>
        <p:txBody>
          <a:bodyPr>
            <a:normAutofit/>
          </a:bodyPr>
          <a:lstStyle/>
          <a:p>
            <a:pPr>
              <a:spcAft>
                <a:spcPts val="600"/>
              </a:spcAft>
            </a:pPr>
            <a:fld id="{5DFF13A9-1037-4D5A-A349-B944681F0EB5}" type="slidenum">
              <a:rPr lang="en-US" sz="920">
                <a:solidFill>
                  <a:srgbClr val="FFFFFF"/>
                </a:solidFill>
              </a:rPr>
              <a:pPr>
                <a:spcAft>
                  <a:spcPts val="600"/>
                </a:spcAft>
              </a:pPr>
              <a:t>11</a:t>
            </a:fld>
            <a:endParaRPr lang="en-US" sz="920">
              <a:solidFill>
                <a:srgbClr val="FFFFFF"/>
              </a:solidFill>
            </a:endParaRPr>
          </a:p>
        </p:txBody>
      </p:sp>
    </p:spTree>
    <p:extLst>
      <p:ext uri="{BB962C8B-B14F-4D97-AF65-F5344CB8AC3E}">
        <p14:creationId xmlns:p14="http://schemas.microsoft.com/office/powerpoint/2010/main" val="2899867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126" y="457200"/>
            <a:ext cx="8218674" cy="1143000"/>
          </a:xfrm>
        </p:spPr>
        <p:txBody>
          <a:bodyPr>
            <a:normAutofit/>
          </a:bodyPr>
          <a:lstStyle/>
          <a:p>
            <a:r>
              <a:rPr lang="en-US" sz="3600" dirty="0">
                <a:latin typeface="+mj-lt"/>
              </a:rPr>
              <a:t>Identify Preparedness Priority Factors</a:t>
            </a:r>
          </a:p>
        </p:txBody>
      </p:sp>
      <p:pic>
        <p:nvPicPr>
          <p:cNvPr id="4" name="Picture 3" descr=" Sequence of TEPW tasks: Identify Preparedness Priority Factors, Estalish Preparedness Priorities, Develop a Multi-Year Schedule, and Establish Program Reporting">
            <a:extLst>
              <a:ext uri="{FF2B5EF4-FFF2-40B4-BE49-F238E27FC236}">
                <a16:creationId xmlns:a16="http://schemas.microsoft.com/office/drawing/2014/main" id="{49CDE4D2-0619-453C-BA0A-E37EFD6AB4E5}"/>
              </a:ext>
            </a:extLst>
          </p:cNvPr>
          <p:cNvPicPr>
            <a:picLocks noChangeAspect="1"/>
          </p:cNvPicPr>
          <p:nvPr/>
        </p:nvPicPr>
        <p:blipFill>
          <a:blip r:embed="rId2"/>
          <a:stretch>
            <a:fillRect/>
          </a:stretch>
        </p:blipFill>
        <p:spPr>
          <a:xfrm>
            <a:off x="420264" y="762000"/>
            <a:ext cx="8303472" cy="2438611"/>
          </a:xfrm>
          <a:prstGeom prst="rect">
            <a:avLst/>
          </a:prstGeom>
        </p:spPr>
      </p:pic>
      <p:sp>
        <p:nvSpPr>
          <p:cNvPr id="6" name="Content Placeholder 5"/>
          <p:cNvSpPr>
            <a:spLocks noGrp="1"/>
          </p:cNvSpPr>
          <p:nvPr>
            <p:ph idx="1"/>
          </p:nvPr>
        </p:nvSpPr>
        <p:spPr>
          <a:xfrm>
            <a:off x="468126" y="2743200"/>
            <a:ext cx="8262938" cy="2773363"/>
          </a:xfrm>
        </p:spPr>
        <p:txBody>
          <a:bodyPr/>
          <a:lstStyle/>
          <a:p>
            <a:pPr>
              <a:spcAft>
                <a:spcPts val="1200"/>
              </a:spcAft>
            </a:pPr>
            <a:r>
              <a:rPr lang="en-US" dirty="0"/>
              <a:t>Identifying the applicable factors affecting  </a:t>
            </a:r>
            <a:r>
              <a:rPr lang="en-US" dirty="0">
                <a:highlight>
                  <a:srgbClr val="FFFF00"/>
                </a:highlight>
              </a:rPr>
              <a:t>jurisdiction/organization </a:t>
            </a:r>
            <a:r>
              <a:rPr lang="en-US" dirty="0"/>
              <a:t>is the key element to then setting preparedness priorities</a:t>
            </a:r>
          </a:p>
          <a:p>
            <a:r>
              <a:rPr lang="en-US" dirty="0"/>
              <a:t>The list of factors is intended to help organizations consider the full range of factors impacting their preparedness activities for the coming multi-year schedule</a:t>
            </a:r>
          </a:p>
        </p:txBody>
      </p:sp>
      <p:sp>
        <p:nvSpPr>
          <p:cNvPr id="3" name="Slide Number Placeholder 2"/>
          <p:cNvSpPr>
            <a:spLocks noGrp="1"/>
          </p:cNvSpPr>
          <p:nvPr>
            <p:ph type="sldNum" sz="quarter" idx="12"/>
          </p:nvPr>
        </p:nvSpPr>
        <p:spPr/>
        <p:txBody>
          <a:bodyPr/>
          <a:lstStyle/>
          <a:p>
            <a:fld id="{5DFF13A9-1037-4D5A-A349-B944681F0EB5}"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87480"/>
            <a:ext cx="6732235" cy="994172"/>
          </a:xfrm>
        </p:spPr>
        <p:txBody>
          <a:bodyPr>
            <a:noAutofit/>
          </a:bodyPr>
          <a:lstStyle/>
          <a:p>
            <a:pPr>
              <a:lnSpc>
                <a:spcPct val="90000"/>
              </a:lnSpc>
            </a:pPr>
            <a:r>
              <a:rPr lang="en-US" sz="3600" dirty="0">
                <a:latin typeface="+mj-lt"/>
              </a:rPr>
              <a:t>Activity Overview</a:t>
            </a:r>
          </a:p>
        </p:txBody>
      </p:sp>
      <p:sp>
        <p:nvSpPr>
          <p:cNvPr id="4" name="Content Placeholder 3"/>
          <p:cNvSpPr>
            <a:spLocks noGrp="1"/>
          </p:cNvSpPr>
          <p:nvPr>
            <p:ph idx="1"/>
          </p:nvPr>
        </p:nvSpPr>
        <p:spPr>
          <a:xfrm>
            <a:off x="533400" y="1694162"/>
            <a:ext cx="5761338" cy="3788227"/>
          </a:xfrm>
        </p:spPr>
        <p:txBody>
          <a:bodyPr anchor="ctr">
            <a:normAutofit/>
          </a:bodyPr>
          <a:lstStyle/>
          <a:p>
            <a:pPr marL="0" indent="0">
              <a:buNone/>
            </a:pPr>
            <a:r>
              <a:rPr lang="en-US" dirty="0"/>
              <a:t>During this activity, we will focus on the following tasks:</a:t>
            </a:r>
          </a:p>
          <a:p>
            <a:pPr>
              <a:spcAft>
                <a:spcPts val="1200"/>
              </a:spcAft>
            </a:pPr>
            <a:r>
              <a:rPr lang="en-US" dirty="0"/>
              <a:t>Identify Threats, Hazards and Risks</a:t>
            </a:r>
          </a:p>
          <a:p>
            <a:pPr>
              <a:spcAft>
                <a:spcPts val="1200"/>
              </a:spcAft>
            </a:pPr>
            <a:r>
              <a:rPr lang="en-US" dirty="0"/>
              <a:t>Identify Areas for Improvement and Capabilities</a:t>
            </a:r>
          </a:p>
          <a:p>
            <a:pPr>
              <a:spcAft>
                <a:spcPts val="1200"/>
              </a:spcAft>
            </a:pPr>
            <a:r>
              <a:rPr lang="en-US" dirty="0"/>
              <a:t>Identify External Sources and Requirements</a:t>
            </a:r>
          </a:p>
          <a:p>
            <a:pPr>
              <a:spcAft>
                <a:spcPts val="1200"/>
              </a:spcAft>
            </a:pPr>
            <a:r>
              <a:rPr lang="en-US" dirty="0"/>
              <a:t>Identify Accreditation Standards and Regulations</a:t>
            </a:r>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Graphic 7" descr="Information">
            <a:extLst>
              <a:ext uri="{FF2B5EF4-FFF2-40B4-BE49-F238E27FC236}">
                <a16:creationId xmlns:a16="http://schemas.microsoft.com/office/drawing/2014/main" id="{DE83F7F8-D928-4D64-A41C-1B9398E90AE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624964" y="2865141"/>
            <a:ext cx="1143455" cy="1143455"/>
          </a:xfrm>
          <a:prstGeom prst="rect">
            <a:avLst/>
          </a:prstGeom>
        </p:spPr>
      </p:pic>
      <p:sp>
        <p:nvSpPr>
          <p:cNvPr id="3" name="Slide Number Placeholder 2"/>
          <p:cNvSpPr>
            <a:spLocks noGrp="1"/>
          </p:cNvSpPr>
          <p:nvPr>
            <p:ph type="sldNum" sz="quarter" idx="12"/>
          </p:nvPr>
        </p:nvSpPr>
        <p:spPr>
          <a:xfrm>
            <a:off x="7576075" y="6415760"/>
            <a:ext cx="759278" cy="273844"/>
          </a:xfrm>
        </p:spPr>
        <p:txBody>
          <a:bodyPr>
            <a:normAutofit/>
          </a:bodyPr>
          <a:lstStyle/>
          <a:p>
            <a:pPr>
              <a:spcAft>
                <a:spcPts val="600"/>
              </a:spcAft>
            </a:pPr>
            <a:fld id="{5DFF13A9-1037-4D5A-A349-B944681F0EB5}" type="slidenum">
              <a:rPr lang="en-US" sz="920">
                <a:solidFill>
                  <a:srgbClr val="FFFFFF"/>
                </a:solidFill>
              </a:rPr>
              <a:pPr>
                <a:spcAft>
                  <a:spcPts val="600"/>
                </a:spcAft>
              </a:pPr>
              <a:t>13</a:t>
            </a:fld>
            <a:endParaRPr lang="en-US" sz="920">
              <a:solidFill>
                <a:srgbClr val="FFFFFF"/>
              </a:solidFill>
            </a:endParaRPr>
          </a:p>
        </p:txBody>
      </p:sp>
    </p:spTree>
    <p:extLst>
      <p:ext uri="{BB962C8B-B14F-4D97-AF65-F5344CB8AC3E}">
        <p14:creationId xmlns:p14="http://schemas.microsoft.com/office/powerpoint/2010/main" val="2973238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6687"/>
            <a:ext cx="8458199" cy="1143000"/>
          </a:xfrm>
        </p:spPr>
        <p:txBody>
          <a:bodyPr>
            <a:noAutofit/>
          </a:bodyPr>
          <a:lstStyle/>
          <a:p>
            <a:r>
              <a:rPr lang="en-US" sz="3600" dirty="0">
                <a:latin typeface="+mj-lt"/>
              </a:rPr>
              <a:t>Identify Threats, Hazards, and Risks</a:t>
            </a:r>
          </a:p>
        </p:txBody>
      </p:sp>
      <p:sp>
        <p:nvSpPr>
          <p:cNvPr id="3" name="Content Placeholder 2"/>
          <p:cNvSpPr>
            <a:spLocks noGrp="1"/>
          </p:cNvSpPr>
          <p:nvPr>
            <p:ph sz="half" idx="1"/>
          </p:nvPr>
        </p:nvSpPr>
        <p:spPr>
          <a:xfrm>
            <a:off x="297425" y="1459537"/>
            <a:ext cx="4038594" cy="4267200"/>
          </a:xfrm>
        </p:spPr>
        <p:txBody>
          <a:bodyPr>
            <a:noAutofit/>
          </a:bodyPr>
          <a:lstStyle/>
          <a:p>
            <a:pPr marL="0" indent="0">
              <a:buNone/>
            </a:pPr>
            <a:r>
              <a:rPr lang="en-US" sz="2000" b="1" dirty="0"/>
              <a:t>Objective: </a:t>
            </a:r>
            <a:r>
              <a:rPr lang="en-US" sz="2000" dirty="0"/>
              <a:t>Identify any significant threats, hazards, and risks</a:t>
            </a:r>
          </a:p>
          <a:p>
            <a:pPr marL="0" indent="0">
              <a:buNone/>
            </a:pPr>
            <a:r>
              <a:rPr lang="en-US" sz="2000" b="1" dirty="0"/>
              <a:t>Consider:</a:t>
            </a:r>
          </a:p>
          <a:p>
            <a:pPr marL="558800" lvl="1" indent="-342900">
              <a:spcBef>
                <a:spcPts val="300"/>
              </a:spcBef>
              <a:buFont typeface="Wingdings" panose="05000000000000000000" pitchFamily="2" charset="2"/>
              <a:buChar char="§"/>
            </a:pPr>
            <a:r>
              <a:rPr lang="en-US" sz="2000" dirty="0"/>
              <a:t>Jurisdiction/Organization threats and hazards</a:t>
            </a:r>
          </a:p>
          <a:p>
            <a:pPr marL="558800" lvl="1" indent="-342900">
              <a:spcBef>
                <a:spcPts val="300"/>
              </a:spcBef>
              <a:buFont typeface="Wingdings" panose="05000000000000000000" pitchFamily="2" charset="2"/>
              <a:buChar char="§"/>
            </a:pPr>
            <a:r>
              <a:rPr lang="en-US" sz="2000" dirty="0"/>
              <a:t>THIRA or other local risk assessments</a:t>
            </a:r>
          </a:p>
          <a:p>
            <a:pPr marL="558800" lvl="1" indent="-342900">
              <a:spcBef>
                <a:spcPts val="300"/>
              </a:spcBef>
              <a:buFont typeface="Wingdings" panose="05000000000000000000" pitchFamily="2" charset="2"/>
              <a:buChar char="§"/>
            </a:pPr>
            <a:r>
              <a:rPr lang="en-US" sz="2000" dirty="0"/>
              <a:t>Hazard vulnerability analysis</a:t>
            </a:r>
          </a:p>
          <a:p>
            <a:pPr marL="558800" lvl="1" indent="-342900">
              <a:spcBef>
                <a:spcPts val="300"/>
              </a:spcBef>
              <a:buFont typeface="Wingdings" panose="05000000000000000000" pitchFamily="2" charset="2"/>
              <a:buChar char="§"/>
            </a:pPr>
            <a:r>
              <a:rPr lang="en-US" sz="2000" dirty="0"/>
              <a:t>National threats and hazards</a:t>
            </a:r>
          </a:p>
        </p:txBody>
      </p:sp>
      <p:sp>
        <p:nvSpPr>
          <p:cNvPr id="4" name="Content Placeholder 3"/>
          <p:cNvSpPr>
            <a:spLocks noGrp="1"/>
          </p:cNvSpPr>
          <p:nvPr>
            <p:ph sz="half" idx="2"/>
          </p:nvPr>
        </p:nvSpPr>
        <p:spPr>
          <a:xfrm>
            <a:off x="4745307" y="1459537"/>
            <a:ext cx="4038595" cy="4267200"/>
          </a:xfrm>
        </p:spPr>
        <p:txBody>
          <a:bodyPr>
            <a:noAutofit/>
          </a:bodyPr>
          <a:lstStyle/>
          <a:p>
            <a:pPr marL="0" indent="0">
              <a:buNone/>
            </a:pPr>
            <a:r>
              <a:rPr lang="en-US" sz="2000" b="1" dirty="0"/>
              <a:t>Instructions:</a:t>
            </a:r>
          </a:p>
          <a:p>
            <a:pPr marL="511175" lvl="1" indent="-285750">
              <a:spcBef>
                <a:spcPts val="300"/>
              </a:spcBef>
              <a:buFont typeface="+mj-lt"/>
              <a:buAutoNum type="arabicPeriod"/>
            </a:pPr>
            <a:r>
              <a:rPr lang="en-US" sz="2000" dirty="0"/>
              <a:t>Locate the other members of your jurisdiction/organization</a:t>
            </a:r>
          </a:p>
          <a:p>
            <a:pPr marL="511175" lvl="1" indent="-285750">
              <a:spcBef>
                <a:spcPts val="300"/>
              </a:spcBef>
              <a:buFont typeface="+mj-lt"/>
              <a:buAutoNum type="arabicPeriod"/>
            </a:pPr>
            <a:r>
              <a:rPr lang="en-US" sz="2000" dirty="0"/>
              <a:t>As a group, develop a list of the top threats, hazards, and risks impacting your jurisdiction/organization</a:t>
            </a:r>
          </a:p>
          <a:p>
            <a:pPr marL="511175" lvl="1" indent="-285750">
              <a:spcBef>
                <a:spcPts val="300"/>
              </a:spcBef>
              <a:buFont typeface="+mj-lt"/>
              <a:buAutoNum type="arabicPeriod"/>
            </a:pPr>
            <a:r>
              <a:rPr lang="en-US" sz="2000" dirty="0"/>
              <a:t>Record these threats, hazards, and risks</a:t>
            </a:r>
          </a:p>
          <a:p>
            <a:pPr marL="511175" lvl="1" indent="-285750">
              <a:spcBef>
                <a:spcPts val="300"/>
              </a:spcBef>
              <a:buFont typeface="+mj-lt"/>
              <a:buAutoNum type="arabicPeriod"/>
            </a:pPr>
            <a:r>
              <a:rPr lang="en-US" sz="2000" dirty="0"/>
              <a:t>Choose a group member to brief the findings</a:t>
            </a:r>
          </a:p>
        </p:txBody>
      </p:sp>
      <p:sp>
        <p:nvSpPr>
          <p:cNvPr id="6" name="Slide Number Placeholder 5"/>
          <p:cNvSpPr>
            <a:spLocks noGrp="1"/>
          </p:cNvSpPr>
          <p:nvPr>
            <p:ph type="sldNum" sz="quarter" idx="12"/>
          </p:nvPr>
        </p:nvSpPr>
        <p:spPr/>
        <p:txBody>
          <a:bodyPr/>
          <a:lstStyle/>
          <a:p>
            <a:fld id="{5DFF13A9-1037-4D5A-A349-B944681F0EB5}" type="slidenum">
              <a:rPr lang="en-US" smtClean="0"/>
              <a:pPr/>
              <a:t>14</a:t>
            </a:fld>
            <a:endParaRPr lang="en-US" dirty="0"/>
          </a:p>
        </p:txBody>
      </p:sp>
      <p:cxnSp>
        <p:nvCxnSpPr>
          <p:cNvPr id="5" name="Straight Connector 4">
            <a:extLst>
              <a:ext uri="{C183D7F6-B498-43B3-948B-1728B52AA6E4}">
                <adec:decorative xmlns:adec="http://schemas.microsoft.com/office/drawing/2017/decorative" xmlns="" val="1"/>
              </a:ext>
            </a:extLst>
          </p:cNvPr>
          <p:cNvCxnSpPr/>
          <p:nvPr/>
        </p:nvCxnSpPr>
        <p:spPr>
          <a:xfrm>
            <a:off x="4495800" y="1447800"/>
            <a:ext cx="0" cy="426720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pPr>
              <a:lnSpc>
                <a:spcPct val="80000"/>
              </a:lnSpc>
            </a:pPr>
            <a:r>
              <a:rPr lang="en-US" sz="3600" dirty="0">
                <a:latin typeface="+mj-lt"/>
              </a:rPr>
              <a:t>Identify Areas for Improvement and Capabilities Assessments</a:t>
            </a:r>
          </a:p>
        </p:txBody>
      </p:sp>
      <p:sp>
        <p:nvSpPr>
          <p:cNvPr id="3" name="Content Placeholder 2"/>
          <p:cNvSpPr>
            <a:spLocks noGrp="1"/>
          </p:cNvSpPr>
          <p:nvPr>
            <p:ph sz="half" idx="1"/>
          </p:nvPr>
        </p:nvSpPr>
        <p:spPr>
          <a:xfrm>
            <a:off x="345441" y="1434049"/>
            <a:ext cx="4455149" cy="4433351"/>
          </a:xfrm>
        </p:spPr>
        <p:txBody>
          <a:bodyPr>
            <a:noAutofit/>
          </a:bodyPr>
          <a:lstStyle/>
          <a:p>
            <a:pPr marL="0" indent="0">
              <a:spcBef>
                <a:spcPts val="300"/>
              </a:spcBef>
              <a:spcAft>
                <a:spcPts val="600"/>
              </a:spcAft>
              <a:buNone/>
            </a:pPr>
            <a:r>
              <a:rPr lang="en-US" sz="2000" b="1" dirty="0"/>
              <a:t>Objective: </a:t>
            </a:r>
            <a:r>
              <a:rPr lang="en-US" sz="2000" dirty="0"/>
              <a:t>Identify areas for improvement and assess current capabilities</a:t>
            </a:r>
          </a:p>
          <a:p>
            <a:pPr marL="0" indent="0">
              <a:spcBef>
                <a:spcPts val="300"/>
              </a:spcBef>
              <a:spcAft>
                <a:spcPts val="300"/>
              </a:spcAft>
              <a:buNone/>
            </a:pPr>
            <a:r>
              <a:rPr lang="en-US" sz="2000" b="1" dirty="0"/>
              <a:t>Consider:</a:t>
            </a:r>
          </a:p>
          <a:p>
            <a:pPr marL="558800" lvl="1" indent="-342900">
              <a:spcBef>
                <a:spcPts val="300"/>
              </a:spcBef>
              <a:spcAft>
                <a:spcPts val="300"/>
              </a:spcAft>
              <a:buFont typeface="Wingdings" panose="05000000000000000000" pitchFamily="2" charset="2"/>
              <a:buChar char="§"/>
            </a:pPr>
            <a:r>
              <a:rPr lang="en-US" sz="2000" dirty="0"/>
              <a:t>Previous areas for improvement and capability assessments identified</a:t>
            </a:r>
          </a:p>
          <a:p>
            <a:pPr marL="558800" lvl="1" indent="-342900">
              <a:spcBef>
                <a:spcPts val="300"/>
              </a:spcBef>
              <a:spcAft>
                <a:spcPts val="300"/>
              </a:spcAft>
              <a:buFont typeface="Wingdings" panose="05000000000000000000" pitchFamily="2" charset="2"/>
              <a:buChar char="§"/>
            </a:pPr>
            <a:r>
              <a:rPr lang="en-US" sz="2000" dirty="0"/>
              <a:t>Prioritized corrective actions</a:t>
            </a:r>
          </a:p>
          <a:p>
            <a:pPr marL="558800" lvl="1" indent="-342900">
              <a:spcBef>
                <a:spcPts val="300"/>
              </a:spcBef>
              <a:spcAft>
                <a:spcPts val="300"/>
              </a:spcAft>
              <a:buFont typeface="Wingdings" panose="05000000000000000000" pitchFamily="2" charset="2"/>
              <a:buChar char="§"/>
            </a:pPr>
            <a:r>
              <a:rPr lang="en-US" sz="2000" dirty="0"/>
              <a:t>Newly acquired capabilities and resources</a:t>
            </a:r>
          </a:p>
          <a:p>
            <a:pPr marL="558800" lvl="1" indent="-342900">
              <a:spcBef>
                <a:spcPts val="300"/>
              </a:spcBef>
              <a:spcAft>
                <a:spcPts val="300"/>
              </a:spcAft>
              <a:buFont typeface="Wingdings" panose="05000000000000000000" pitchFamily="2" charset="2"/>
              <a:buChar char="§"/>
            </a:pPr>
            <a:r>
              <a:rPr lang="en-US" sz="2000" dirty="0"/>
              <a:t>Completed corrective actions validated</a:t>
            </a:r>
          </a:p>
          <a:p>
            <a:pPr marL="558800" lvl="1" indent="-342900">
              <a:spcBef>
                <a:spcPts val="300"/>
              </a:spcBef>
              <a:spcAft>
                <a:spcPts val="300"/>
              </a:spcAft>
              <a:buFont typeface="Wingdings" panose="05000000000000000000" pitchFamily="2" charset="2"/>
              <a:buChar char="§"/>
            </a:pPr>
            <a:r>
              <a:rPr lang="en-US" sz="2000" dirty="0"/>
              <a:t>Strengths shared</a:t>
            </a:r>
          </a:p>
        </p:txBody>
      </p:sp>
      <p:sp>
        <p:nvSpPr>
          <p:cNvPr id="4" name="Content Placeholder 3"/>
          <p:cNvSpPr>
            <a:spLocks noGrp="1"/>
          </p:cNvSpPr>
          <p:nvPr>
            <p:ph sz="half" idx="2"/>
          </p:nvPr>
        </p:nvSpPr>
        <p:spPr>
          <a:xfrm>
            <a:off x="4682243" y="1419983"/>
            <a:ext cx="4336800" cy="4906963"/>
          </a:xfrm>
        </p:spPr>
        <p:txBody>
          <a:bodyPr>
            <a:noAutofit/>
          </a:bodyPr>
          <a:lstStyle/>
          <a:p>
            <a:pPr marL="0" indent="0">
              <a:spcBef>
                <a:spcPts val="300"/>
              </a:spcBef>
              <a:spcAft>
                <a:spcPts val="600"/>
              </a:spcAft>
              <a:buNone/>
            </a:pPr>
            <a:r>
              <a:rPr lang="en-US" sz="2000" b="1" dirty="0"/>
              <a:t>Instructions:</a:t>
            </a:r>
          </a:p>
          <a:p>
            <a:pPr marL="511175" lvl="1" indent="-285750">
              <a:spcBef>
                <a:spcPts val="300"/>
              </a:spcBef>
              <a:spcAft>
                <a:spcPts val="600"/>
              </a:spcAft>
              <a:buFont typeface="+mj-lt"/>
              <a:buAutoNum type="arabicPeriod"/>
            </a:pPr>
            <a:r>
              <a:rPr lang="en-US" sz="2000" dirty="0"/>
              <a:t>Locate the other members of your jurisdiction/organization</a:t>
            </a:r>
          </a:p>
          <a:p>
            <a:pPr marL="511175" lvl="1" indent="-285750">
              <a:spcBef>
                <a:spcPts val="300"/>
              </a:spcBef>
              <a:spcAft>
                <a:spcPts val="600"/>
              </a:spcAft>
              <a:buFont typeface="+mj-lt"/>
              <a:buAutoNum type="arabicPeriod"/>
            </a:pPr>
            <a:r>
              <a:rPr lang="en-US" sz="2000" dirty="0"/>
              <a:t>As a group, develop a list of your jurisdiction’s or organization’s top strengths and areas for improvement</a:t>
            </a:r>
          </a:p>
          <a:p>
            <a:pPr marL="511175" lvl="1" indent="-285750">
              <a:spcBef>
                <a:spcPts val="300"/>
              </a:spcBef>
              <a:spcAft>
                <a:spcPts val="600"/>
              </a:spcAft>
              <a:buFont typeface="+mj-lt"/>
              <a:buAutoNum type="arabicPeriod"/>
            </a:pPr>
            <a:r>
              <a:rPr lang="en-US" sz="2000" dirty="0"/>
              <a:t>Record these strengths/areas for improvement</a:t>
            </a:r>
          </a:p>
          <a:p>
            <a:pPr marL="511175" lvl="1" indent="-285750">
              <a:spcBef>
                <a:spcPts val="300"/>
              </a:spcBef>
              <a:spcAft>
                <a:spcPts val="600"/>
              </a:spcAft>
              <a:buFont typeface="+mj-lt"/>
              <a:buAutoNum type="arabicPeriod"/>
            </a:pPr>
            <a:r>
              <a:rPr lang="en-US" sz="2000" dirty="0"/>
              <a:t>Choose a group member to brief the findings</a:t>
            </a:r>
          </a:p>
        </p:txBody>
      </p:sp>
      <p:cxnSp>
        <p:nvCxnSpPr>
          <p:cNvPr id="7" name="Straight Connector 6">
            <a:extLst>
              <a:ext uri="{C183D7F6-B498-43B3-948B-1728B52AA6E4}">
                <adec:decorative xmlns:adec="http://schemas.microsoft.com/office/drawing/2017/decorative" xmlns="" val="1"/>
              </a:ext>
            </a:extLst>
          </p:cNvPr>
          <p:cNvCxnSpPr>
            <a:cxnSpLocks/>
          </p:cNvCxnSpPr>
          <p:nvPr/>
        </p:nvCxnSpPr>
        <p:spPr>
          <a:xfrm>
            <a:off x="4648200" y="1447800"/>
            <a:ext cx="0" cy="4679950"/>
          </a:xfrm>
          <a:prstGeom prst="line">
            <a:avLst/>
          </a:prstGeom>
          <a:ln w="47625"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5DFF13A9-1037-4D5A-A349-B944681F0EB5}"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686792" cy="1143000"/>
          </a:xfrm>
        </p:spPr>
        <p:txBody>
          <a:bodyPr>
            <a:noAutofit/>
          </a:bodyPr>
          <a:lstStyle/>
          <a:p>
            <a:pPr>
              <a:lnSpc>
                <a:spcPct val="80000"/>
              </a:lnSpc>
            </a:pPr>
            <a:r>
              <a:rPr lang="en-US" sz="3600" dirty="0">
                <a:latin typeface="+mj-lt"/>
              </a:rPr>
              <a:t>Identify External Sources and Requirements</a:t>
            </a:r>
          </a:p>
        </p:txBody>
      </p:sp>
      <p:sp>
        <p:nvSpPr>
          <p:cNvPr id="3" name="Content Placeholder 2"/>
          <p:cNvSpPr>
            <a:spLocks noGrp="1"/>
          </p:cNvSpPr>
          <p:nvPr>
            <p:ph sz="half" idx="1"/>
          </p:nvPr>
        </p:nvSpPr>
        <p:spPr>
          <a:xfrm>
            <a:off x="457200" y="1676400"/>
            <a:ext cx="4038600" cy="4525963"/>
          </a:xfrm>
        </p:spPr>
        <p:txBody>
          <a:bodyPr>
            <a:normAutofit/>
          </a:bodyPr>
          <a:lstStyle/>
          <a:p>
            <a:pPr marL="0" indent="0">
              <a:buNone/>
            </a:pPr>
            <a:r>
              <a:rPr lang="en-US" sz="2000" b="1" dirty="0"/>
              <a:t>Objective:</a:t>
            </a:r>
            <a:r>
              <a:rPr lang="en-US" sz="2000" dirty="0"/>
              <a:t> Identify any significant external sources and requirements</a:t>
            </a:r>
          </a:p>
          <a:p>
            <a:pPr marL="0" indent="0">
              <a:buNone/>
            </a:pPr>
            <a:r>
              <a:rPr lang="en-US" sz="2000" b="1" dirty="0"/>
              <a:t>Consider:</a:t>
            </a:r>
          </a:p>
          <a:p>
            <a:pPr marL="558800" lvl="1" indent="-342900">
              <a:spcBef>
                <a:spcPts val="600"/>
              </a:spcBef>
              <a:buFont typeface="Wingdings" panose="05000000000000000000" pitchFamily="2" charset="2"/>
              <a:buChar char="§"/>
            </a:pPr>
            <a:r>
              <a:rPr lang="en-US" sz="2000" dirty="0"/>
              <a:t>Industry reports</a:t>
            </a:r>
          </a:p>
          <a:p>
            <a:pPr marL="558800" lvl="1" indent="-342900">
              <a:spcBef>
                <a:spcPts val="600"/>
              </a:spcBef>
              <a:buFont typeface="Wingdings" panose="05000000000000000000" pitchFamily="2" charset="2"/>
              <a:buChar char="§"/>
            </a:pPr>
            <a:r>
              <a:rPr lang="en-US" sz="2000" dirty="0"/>
              <a:t>State or national preparedness reports</a:t>
            </a:r>
          </a:p>
          <a:p>
            <a:pPr marL="558800" lvl="1" indent="-342900">
              <a:spcBef>
                <a:spcPts val="600"/>
              </a:spcBef>
              <a:buFont typeface="Wingdings" panose="05000000000000000000" pitchFamily="2" charset="2"/>
              <a:buChar char="§"/>
            </a:pPr>
            <a:r>
              <a:rPr lang="en-US" sz="2000" dirty="0"/>
              <a:t>Homeland security strategies</a:t>
            </a:r>
          </a:p>
          <a:p>
            <a:pPr marL="558800" lvl="1" indent="-342900">
              <a:spcBef>
                <a:spcPts val="600"/>
              </a:spcBef>
              <a:buFont typeface="Wingdings" panose="05000000000000000000" pitchFamily="2" charset="2"/>
              <a:buChar char="§"/>
            </a:pPr>
            <a:r>
              <a:rPr lang="en-US" sz="2000" dirty="0"/>
              <a:t>Grants or funding-specific requirements</a:t>
            </a:r>
          </a:p>
        </p:txBody>
      </p:sp>
      <p:sp>
        <p:nvSpPr>
          <p:cNvPr id="4" name="Content Placeholder 3"/>
          <p:cNvSpPr>
            <a:spLocks noGrp="1"/>
          </p:cNvSpPr>
          <p:nvPr>
            <p:ph sz="half" idx="2"/>
          </p:nvPr>
        </p:nvSpPr>
        <p:spPr>
          <a:xfrm>
            <a:off x="4648200" y="1673224"/>
            <a:ext cx="4038600" cy="4525963"/>
          </a:xfrm>
        </p:spPr>
        <p:txBody>
          <a:bodyPr>
            <a:noAutofit/>
          </a:bodyPr>
          <a:lstStyle/>
          <a:p>
            <a:pPr marL="0" indent="0">
              <a:buNone/>
            </a:pPr>
            <a:r>
              <a:rPr lang="en-US" sz="2000" b="1" dirty="0"/>
              <a:t>Instructions:</a:t>
            </a:r>
          </a:p>
          <a:p>
            <a:pPr marL="511175" lvl="1" indent="-285750">
              <a:buFont typeface="+mj-lt"/>
              <a:buAutoNum type="arabicPeriod"/>
            </a:pPr>
            <a:r>
              <a:rPr lang="en-US" sz="2000" dirty="0"/>
              <a:t>Locate the other members of your jurisdiction/organization</a:t>
            </a:r>
          </a:p>
          <a:p>
            <a:pPr marL="511175" lvl="1" indent="-285750">
              <a:buFont typeface="+mj-lt"/>
              <a:buAutoNum type="arabicPeriod"/>
            </a:pPr>
            <a:r>
              <a:rPr lang="en-US" sz="2000" dirty="0"/>
              <a:t>As a group, develop a list of your jurisdiction’s/organization’s key external sources and requirements</a:t>
            </a:r>
          </a:p>
          <a:p>
            <a:pPr marL="511175" lvl="1" indent="-285750">
              <a:buFont typeface="+mj-lt"/>
              <a:buAutoNum type="arabicPeriod"/>
            </a:pPr>
            <a:r>
              <a:rPr lang="en-US" sz="2000" dirty="0"/>
              <a:t>Record these sources and requirements</a:t>
            </a:r>
          </a:p>
          <a:p>
            <a:pPr marL="511175" lvl="1" indent="-285750">
              <a:buFont typeface="+mj-lt"/>
              <a:buAutoNum type="arabicPeriod"/>
            </a:pPr>
            <a:r>
              <a:rPr lang="en-US" sz="2000" dirty="0"/>
              <a:t>Choose a group member to brief the findings</a:t>
            </a:r>
          </a:p>
        </p:txBody>
      </p:sp>
      <p:cxnSp>
        <p:nvCxnSpPr>
          <p:cNvPr id="7" name="Straight Connector 6">
            <a:extLst>
              <a:ext uri="{C183D7F6-B498-43B3-948B-1728B52AA6E4}">
                <adec:decorative xmlns:adec="http://schemas.microsoft.com/office/drawing/2017/decorative" xmlns="" val="1"/>
              </a:ext>
            </a:extLst>
          </p:cNvPr>
          <p:cNvCxnSpPr>
            <a:cxnSpLocks/>
          </p:cNvCxnSpPr>
          <p:nvPr/>
        </p:nvCxnSpPr>
        <p:spPr>
          <a:xfrm>
            <a:off x="4572000" y="1676400"/>
            <a:ext cx="0" cy="4267200"/>
          </a:xfrm>
          <a:prstGeom prst="line">
            <a:avLst/>
          </a:prstGeom>
          <a:ln w="47625"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5DFF13A9-1037-4D5A-A349-B944681F0EB5}"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latin typeface="+mj-lt"/>
              </a:rPr>
              <a:t>Identify Accreditation Standards and Regulations</a:t>
            </a:r>
          </a:p>
        </p:txBody>
      </p:sp>
      <p:sp>
        <p:nvSpPr>
          <p:cNvPr id="3" name="Content Placeholder 2"/>
          <p:cNvSpPr>
            <a:spLocks noGrp="1"/>
          </p:cNvSpPr>
          <p:nvPr>
            <p:ph sz="half" idx="1"/>
          </p:nvPr>
        </p:nvSpPr>
        <p:spPr>
          <a:xfrm>
            <a:off x="457200" y="1600200"/>
            <a:ext cx="4191000" cy="4525963"/>
          </a:xfrm>
        </p:spPr>
        <p:txBody>
          <a:bodyPr>
            <a:normAutofit/>
          </a:bodyPr>
          <a:lstStyle/>
          <a:p>
            <a:pPr marL="0" indent="0">
              <a:buNone/>
            </a:pPr>
            <a:r>
              <a:rPr lang="en-US" b="1" dirty="0"/>
              <a:t>Objective:</a:t>
            </a:r>
            <a:r>
              <a:rPr lang="en-US" dirty="0"/>
              <a:t> Identify any significant accreditation standards and regulations</a:t>
            </a:r>
          </a:p>
          <a:p>
            <a:pPr marL="0" indent="0">
              <a:buNone/>
            </a:pPr>
            <a:r>
              <a:rPr lang="en-US" b="1" dirty="0"/>
              <a:t>Consider:</a:t>
            </a:r>
          </a:p>
          <a:p>
            <a:pPr marL="558800" lvl="1" indent="-342900">
              <a:spcBef>
                <a:spcPts val="600"/>
              </a:spcBef>
              <a:buFont typeface="Wingdings" panose="05000000000000000000" pitchFamily="2" charset="2"/>
              <a:buChar char="§"/>
            </a:pPr>
            <a:r>
              <a:rPr lang="en-US" dirty="0"/>
              <a:t>Accreditation requirements</a:t>
            </a:r>
          </a:p>
          <a:p>
            <a:pPr marL="558800" lvl="1" indent="-342900">
              <a:spcBef>
                <a:spcPts val="600"/>
              </a:spcBef>
              <a:buFont typeface="Wingdings" panose="05000000000000000000" pitchFamily="2" charset="2"/>
              <a:buChar char="§"/>
            </a:pPr>
            <a:r>
              <a:rPr lang="en-US" dirty="0"/>
              <a:t>Local, state, and federal regulations</a:t>
            </a:r>
          </a:p>
        </p:txBody>
      </p:sp>
      <p:sp>
        <p:nvSpPr>
          <p:cNvPr id="4" name="Content Placeholder 3"/>
          <p:cNvSpPr>
            <a:spLocks noGrp="1"/>
          </p:cNvSpPr>
          <p:nvPr>
            <p:ph sz="half" idx="2"/>
          </p:nvPr>
        </p:nvSpPr>
        <p:spPr>
          <a:xfrm>
            <a:off x="4648199" y="1600200"/>
            <a:ext cx="4343399" cy="4525963"/>
          </a:xfrm>
          <a:prstGeom prst="rect">
            <a:avLst/>
          </a:prstGeom>
        </p:spPr>
        <p:txBody>
          <a:bodyPr>
            <a:normAutofit/>
          </a:bodyPr>
          <a:lstStyle/>
          <a:p>
            <a:pPr marL="0" indent="0">
              <a:lnSpc>
                <a:spcPct val="90000"/>
              </a:lnSpc>
              <a:buNone/>
            </a:pPr>
            <a:r>
              <a:rPr lang="en-US" b="1" dirty="0"/>
              <a:t>Instructions:</a:t>
            </a:r>
          </a:p>
          <a:p>
            <a:pPr marL="511175" lvl="1" indent="-285750">
              <a:lnSpc>
                <a:spcPct val="90000"/>
              </a:lnSpc>
              <a:buFont typeface="+mj-lt"/>
              <a:buAutoNum type="arabicPeriod"/>
            </a:pPr>
            <a:r>
              <a:rPr lang="en-US" dirty="0"/>
              <a:t>Locate the other members of your jurisdiction/organization</a:t>
            </a:r>
          </a:p>
          <a:p>
            <a:pPr marL="511175" lvl="1" indent="-285750">
              <a:lnSpc>
                <a:spcPct val="90000"/>
              </a:lnSpc>
              <a:buFont typeface="+mj-lt"/>
              <a:buAutoNum type="arabicPeriod"/>
            </a:pPr>
            <a:r>
              <a:rPr lang="en-US" dirty="0"/>
              <a:t>As a group, develop a list of your jurisdiction’s/organization’s key accreditation standards and regulations</a:t>
            </a:r>
          </a:p>
          <a:p>
            <a:pPr marL="511175" lvl="1" indent="-285750">
              <a:lnSpc>
                <a:spcPct val="90000"/>
              </a:lnSpc>
              <a:buFont typeface="+mj-lt"/>
              <a:buAutoNum type="arabicPeriod"/>
            </a:pPr>
            <a:r>
              <a:rPr lang="en-US" dirty="0"/>
              <a:t>Record these standards and regulations</a:t>
            </a:r>
          </a:p>
          <a:p>
            <a:pPr marL="511175" lvl="1" indent="-285750">
              <a:lnSpc>
                <a:spcPct val="90000"/>
              </a:lnSpc>
              <a:buFont typeface="+mj-lt"/>
              <a:buAutoNum type="arabicPeriod"/>
            </a:pPr>
            <a:r>
              <a:rPr lang="en-US" dirty="0"/>
              <a:t>Choose a group member to brief the findings</a:t>
            </a:r>
          </a:p>
        </p:txBody>
      </p:sp>
      <p:cxnSp>
        <p:nvCxnSpPr>
          <p:cNvPr id="7" name="Straight Connector 6">
            <a:extLst>
              <a:ext uri="{C183D7F6-B498-43B3-948B-1728B52AA6E4}">
                <adec:decorative xmlns:adec="http://schemas.microsoft.com/office/drawing/2017/decorative" xmlns="" val="1"/>
              </a:ext>
            </a:extLst>
          </p:cNvPr>
          <p:cNvCxnSpPr/>
          <p:nvPr/>
        </p:nvCxnSpPr>
        <p:spPr>
          <a:xfrm>
            <a:off x="4572000" y="1676400"/>
            <a:ext cx="0" cy="4114800"/>
          </a:xfrm>
          <a:prstGeom prst="line">
            <a:avLst/>
          </a:prstGeom>
          <a:ln w="47625"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normAutofit/>
          </a:bodyPr>
          <a:lstStyle/>
          <a:p>
            <a:pPr>
              <a:spcAft>
                <a:spcPts val="600"/>
              </a:spcAft>
            </a:pPr>
            <a:fld id="{5DFF13A9-1037-4D5A-A349-B944681F0EB5}" type="slidenum">
              <a:rPr lang="en-US" smtClean="0"/>
              <a:pPr>
                <a:spcAft>
                  <a:spcPts val="600"/>
                </a:spcAft>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3600" dirty="0">
                <a:latin typeface="+mj-lt"/>
              </a:rPr>
              <a:t>Establish Preparedness Priorities</a:t>
            </a:r>
          </a:p>
        </p:txBody>
      </p:sp>
      <p:pic>
        <p:nvPicPr>
          <p:cNvPr id="6" name="Picture 5" descr="Sequence of TEPW tasks: Identify Preparedness Priority Factors, Estalish Preparedness Priorities, Develop a Multi-Year Schedule, and Establish Program Reporting">
            <a:extLst>
              <a:ext uri="{FF2B5EF4-FFF2-40B4-BE49-F238E27FC236}">
                <a16:creationId xmlns:a16="http://schemas.microsoft.com/office/drawing/2014/main" id="{D1F5CC01-1BF4-44A3-9361-537D72D8C8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216" y="1021080"/>
            <a:ext cx="8309568" cy="2438611"/>
          </a:xfrm>
          <a:prstGeom prst="rect">
            <a:avLst/>
          </a:prstGeom>
        </p:spPr>
      </p:pic>
      <p:sp>
        <p:nvSpPr>
          <p:cNvPr id="8" name="Content Placeholder 5">
            <a:extLst>
              <a:ext uri="{FF2B5EF4-FFF2-40B4-BE49-F238E27FC236}">
                <a16:creationId xmlns:a16="http://schemas.microsoft.com/office/drawing/2014/main" id="{751B0860-339B-40E4-BF06-66D2180B516E}"/>
              </a:ext>
            </a:extLst>
          </p:cNvPr>
          <p:cNvSpPr>
            <a:spLocks noGrp="1"/>
          </p:cNvSpPr>
          <p:nvPr>
            <p:ph idx="1"/>
          </p:nvPr>
        </p:nvSpPr>
        <p:spPr>
          <a:xfrm>
            <a:off x="457200" y="3292475"/>
            <a:ext cx="8229600" cy="2971799"/>
          </a:xfrm>
        </p:spPr>
        <p:txBody>
          <a:bodyPr>
            <a:normAutofit/>
          </a:bodyPr>
          <a:lstStyle/>
          <a:p>
            <a:pPr algn="just">
              <a:spcAft>
                <a:spcPts val="600"/>
              </a:spcAft>
              <a:buFont typeface="Arial" panose="020B0604020202020204" pitchFamily="34" charset="0"/>
              <a:buChar char="•"/>
            </a:pPr>
            <a:r>
              <a:rPr lang="en-US" dirty="0"/>
              <a:t>Preparedness priorities are the strategic, high-level priorities that guide overall preparedness activities</a:t>
            </a:r>
          </a:p>
          <a:p>
            <a:pPr algn="just">
              <a:buFont typeface="Arial" panose="020B0604020202020204" pitchFamily="34" charset="0"/>
              <a:buChar char="•"/>
            </a:pPr>
            <a:r>
              <a:rPr lang="en-US" dirty="0"/>
              <a:t>These priorities should be comprehensive to meet the needs of the whole community and will drive preparedness activities through the Integrated Preparedness Cycle</a:t>
            </a:r>
          </a:p>
        </p:txBody>
      </p:sp>
      <p:sp>
        <p:nvSpPr>
          <p:cNvPr id="4" name="Slide Number Placeholder 3"/>
          <p:cNvSpPr>
            <a:spLocks noGrp="1"/>
          </p:cNvSpPr>
          <p:nvPr>
            <p:ph type="sldNum" sz="quarter" idx="12"/>
          </p:nvPr>
        </p:nvSpPr>
        <p:spPr/>
        <p:txBody>
          <a:bodyPr/>
          <a:lstStyle/>
          <a:p>
            <a:fld id="{5DFF13A9-1037-4D5A-A349-B944681F0EB5}"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pPr>
              <a:lnSpc>
                <a:spcPct val="80000"/>
              </a:lnSpc>
            </a:pPr>
            <a:r>
              <a:rPr lang="en-US" sz="3600" dirty="0">
                <a:latin typeface="+mj-lt"/>
              </a:rPr>
              <a:t>Establish Exercise Program Priorities</a:t>
            </a:r>
          </a:p>
        </p:txBody>
      </p:sp>
      <p:sp>
        <p:nvSpPr>
          <p:cNvPr id="3" name="Content Placeholder 2"/>
          <p:cNvSpPr>
            <a:spLocks noGrp="1"/>
          </p:cNvSpPr>
          <p:nvPr>
            <p:ph sz="half" idx="1"/>
          </p:nvPr>
        </p:nvSpPr>
        <p:spPr/>
        <p:txBody>
          <a:bodyPr>
            <a:normAutofit/>
          </a:bodyPr>
          <a:lstStyle/>
          <a:p>
            <a:pPr marL="0" indent="0">
              <a:spcAft>
                <a:spcPts val="600"/>
              </a:spcAft>
              <a:buNone/>
            </a:pPr>
            <a:r>
              <a:rPr lang="en-US" sz="2000" b="1" dirty="0"/>
              <a:t>Objective:</a:t>
            </a:r>
            <a:r>
              <a:rPr lang="en-US" sz="2000" dirty="0"/>
              <a:t> Achieve consensus on the priorities that will guide the preparedness activities for the next </a:t>
            </a:r>
            <a:r>
              <a:rPr lang="en-US" sz="2000" dirty="0">
                <a:solidFill>
                  <a:schemeClr val="tx1"/>
                </a:solidFill>
                <a:highlight>
                  <a:srgbClr val="FFFF00"/>
                </a:highlight>
              </a:rPr>
              <a:t>[#]</a:t>
            </a:r>
            <a:r>
              <a:rPr lang="en-US" sz="2000" dirty="0"/>
              <a:t> years</a:t>
            </a:r>
          </a:p>
          <a:p>
            <a:pPr marL="0" indent="0">
              <a:buNone/>
            </a:pPr>
            <a:r>
              <a:rPr lang="en-US" sz="2000" b="1" dirty="0"/>
              <a:t>Consider:</a:t>
            </a:r>
          </a:p>
          <a:p>
            <a:pPr marL="558800" lvl="1" indent="-342900">
              <a:spcBef>
                <a:spcPts val="600"/>
              </a:spcBef>
              <a:buFont typeface="Wingdings" panose="05000000000000000000" pitchFamily="2" charset="2"/>
              <a:buChar char="§"/>
            </a:pPr>
            <a:r>
              <a:rPr lang="en-US" sz="2000" dirty="0"/>
              <a:t>Factors identified in Activity 1</a:t>
            </a:r>
          </a:p>
          <a:p>
            <a:pPr marL="558800" lvl="1" indent="-342900">
              <a:spcBef>
                <a:spcPts val="600"/>
              </a:spcBef>
              <a:buFont typeface="Wingdings" panose="05000000000000000000" pitchFamily="2" charset="2"/>
              <a:buChar char="§"/>
            </a:pPr>
            <a:r>
              <a:rPr lang="en-US" sz="2000" dirty="0"/>
              <a:t>Senior Leaders’ guidance</a:t>
            </a:r>
          </a:p>
        </p:txBody>
      </p:sp>
      <p:sp>
        <p:nvSpPr>
          <p:cNvPr id="4" name="Content Placeholder 3"/>
          <p:cNvSpPr>
            <a:spLocks noGrp="1"/>
          </p:cNvSpPr>
          <p:nvPr>
            <p:ph sz="half" idx="2"/>
          </p:nvPr>
        </p:nvSpPr>
        <p:spPr>
          <a:xfrm>
            <a:off x="4648199" y="1570037"/>
            <a:ext cx="4343391" cy="4525963"/>
          </a:xfrm>
        </p:spPr>
        <p:txBody>
          <a:bodyPr>
            <a:noAutofit/>
          </a:bodyPr>
          <a:lstStyle/>
          <a:p>
            <a:pPr marL="0" indent="0">
              <a:spcAft>
                <a:spcPts val="600"/>
              </a:spcAft>
              <a:buNone/>
            </a:pPr>
            <a:r>
              <a:rPr lang="en-US" sz="2000" b="1" dirty="0"/>
              <a:t>Instructions:</a:t>
            </a:r>
          </a:p>
          <a:p>
            <a:pPr marL="511175" lvl="1" indent="-285750">
              <a:spcAft>
                <a:spcPts val="600"/>
              </a:spcAft>
              <a:buFont typeface="+mj-lt"/>
              <a:buAutoNum type="arabicPeriod"/>
            </a:pPr>
            <a:r>
              <a:rPr lang="en-US" sz="2000" dirty="0"/>
              <a:t>Identify appropriate number of priorities on which to focus upcoming preparedness activities</a:t>
            </a:r>
          </a:p>
          <a:p>
            <a:pPr marL="511175" lvl="1" indent="-285750">
              <a:spcAft>
                <a:spcPts val="600"/>
              </a:spcAft>
              <a:buFont typeface="+mj-lt"/>
              <a:buAutoNum type="arabicPeriod"/>
            </a:pPr>
            <a:r>
              <a:rPr lang="en-US" sz="2000" dirty="0"/>
              <a:t>Priorities should action orientated and measurable</a:t>
            </a:r>
          </a:p>
          <a:p>
            <a:pPr marL="511175" lvl="1" indent="-285750">
              <a:spcAft>
                <a:spcPts val="600"/>
              </a:spcAft>
              <a:buFont typeface="+mj-lt"/>
              <a:buAutoNum type="arabicPeriod"/>
            </a:pPr>
            <a:r>
              <a:rPr lang="en-US" sz="2000" dirty="0"/>
              <a:t>Consider priorities from a holistic preparedness perspective</a:t>
            </a:r>
          </a:p>
        </p:txBody>
      </p:sp>
      <p:cxnSp>
        <p:nvCxnSpPr>
          <p:cNvPr id="7" name="Straight Connector 6">
            <a:extLst>
              <a:ext uri="{C183D7F6-B498-43B3-948B-1728B52AA6E4}">
                <adec:decorative xmlns:adec="http://schemas.microsoft.com/office/drawing/2017/decorative" xmlns="" val="1"/>
              </a:ext>
            </a:extLst>
          </p:cNvPr>
          <p:cNvCxnSpPr/>
          <p:nvPr/>
        </p:nvCxnSpPr>
        <p:spPr>
          <a:xfrm>
            <a:off x="4572000" y="1676400"/>
            <a:ext cx="0" cy="4114800"/>
          </a:xfrm>
          <a:prstGeom prst="line">
            <a:avLst/>
          </a:prstGeom>
          <a:ln w="47625"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5DFF13A9-1037-4D5A-A349-B944681F0EB5}"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9" name="Rectangle 138">
            <a:extLst>
              <a:ext uri="{FF2B5EF4-FFF2-40B4-BE49-F238E27FC236}">
                <a16:creationId xmlns:a16="http://schemas.microsoft.com/office/drawing/2014/main" id="{47942995-B07F-4636-9A06-C6A104B260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Title 1"/>
          <p:cNvSpPr>
            <a:spLocks noGrp="1"/>
          </p:cNvSpPr>
          <p:nvPr>
            <p:ph type="ctrTitle"/>
          </p:nvPr>
        </p:nvSpPr>
        <p:spPr>
          <a:xfrm>
            <a:off x="234863" y="2234882"/>
            <a:ext cx="4029493" cy="2387600"/>
          </a:xfrm>
        </p:spPr>
        <p:txBody>
          <a:bodyPr vert="horz" lIns="91440" tIns="45720" rIns="91440" bIns="45720" rtlCol="0" anchor="t">
            <a:normAutofit/>
          </a:bodyPr>
          <a:lstStyle/>
          <a:p>
            <a:pPr>
              <a:lnSpc>
                <a:spcPct val="90000"/>
              </a:lnSpc>
            </a:pPr>
            <a:r>
              <a:rPr lang="en-US" sz="3300" kern="1200" dirty="0">
                <a:latin typeface="+mj-lt"/>
                <a:ea typeface="+mj-ea"/>
                <a:cs typeface="+mj-cs"/>
              </a:rPr>
              <a:t>Integrated Preparedness Planning Workshop (IPPW)</a:t>
            </a:r>
          </a:p>
        </p:txBody>
      </p:sp>
      <p:grpSp>
        <p:nvGrpSpPr>
          <p:cNvPr id="141" name="Group 140" hidden="1">
            <a:extLst>
              <a:ext uri="{FF2B5EF4-FFF2-40B4-BE49-F238E27FC236}">
                <a16:creationId xmlns:a16="http://schemas.microsoft.com/office/drawing/2014/main" id="{032D8612-31EB-44CF-A1D0-14FD4C70542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2984992"/>
            <a:ext cx="548639" cy="673460"/>
            <a:chOff x="3940602" y="308034"/>
            <a:chExt cx="2116791" cy="3428999"/>
          </a:xfrm>
          <a:solidFill>
            <a:schemeClr val="accent4"/>
          </a:solidFill>
        </p:grpSpPr>
        <p:sp>
          <p:nvSpPr>
            <p:cNvPr id="142" name="Rectangle 141" hidden="1">
              <a:extLst>
                <a:ext uri="{FF2B5EF4-FFF2-40B4-BE49-F238E27FC236}">
                  <a16:creationId xmlns:a16="http://schemas.microsoft.com/office/drawing/2014/main" id="{F19A4A0F-1B59-4DB0-9764-D10936E987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hidden="1">
              <a:extLst>
                <a:ext uri="{FF2B5EF4-FFF2-40B4-BE49-F238E27FC236}">
                  <a16:creationId xmlns:a16="http://schemas.microsoft.com/office/drawing/2014/main" id="{F399A70F-F8CD-4992-9EF5-6CF15472E73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hidden="1">
              <a:extLst>
                <a:ext uri="{FF2B5EF4-FFF2-40B4-BE49-F238E27FC236}">
                  <a16:creationId xmlns:a16="http://schemas.microsoft.com/office/drawing/2014/main" id="{48F4FEDC-6D80-458C-A665-075D9B9500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6" name="Rectangle 145">
            <a:extLst>
              <a:ext uri="{FF2B5EF4-FFF2-40B4-BE49-F238E27FC236}">
                <a16:creationId xmlns:a16="http://schemas.microsoft.com/office/drawing/2014/main" id="{B81933D1-5615-42C7-9C0B-4EB7105CCE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23252" y="0"/>
            <a:ext cx="112074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a:extLst>
              <a:ext uri="{FF2B5EF4-FFF2-40B4-BE49-F238E27FC236}">
                <a16:creationId xmlns:a16="http://schemas.microsoft.com/office/drawing/2014/main" id="{19C9EAEA-39D0-4B0E-A0EB-51E7B26740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64357" y="391886"/>
            <a:ext cx="4507025"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3" name="Subtitle 2"/>
          <p:cNvSpPr>
            <a:spLocks noGrp="1"/>
          </p:cNvSpPr>
          <p:nvPr>
            <p:ph type="subTitle" idx="1"/>
          </p:nvPr>
        </p:nvSpPr>
        <p:spPr>
          <a:xfrm>
            <a:off x="4818489" y="4493391"/>
            <a:ext cx="3952892" cy="1709849"/>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b">
            <a:normAutofit/>
          </a:bodyPr>
          <a:lstStyle/>
          <a:p>
            <a:pPr>
              <a:spcAft>
                <a:spcPts val="1200"/>
              </a:spcAft>
            </a:pPr>
            <a:r>
              <a:rPr lang="en-US" sz="2400" dirty="0">
                <a:highlight>
                  <a:srgbClr val="FFFF00"/>
                </a:highlight>
                <a:latin typeface="+mn-lt"/>
                <a:cs typeface="+mn-cs"/>
              </a:rPr>
              <a:t>[Sponsor Jurisdiction/Organization]</a:t>
            </a:r>
          </a:p>
          <a:p>
            <a:r>
              <a:rPr lang="en-US" sz="2400" dirty="0">
                <a:highlight>
                  <a:srgbClr val="FFFF00"/>
                </a:highlight>
                <a:latin typeface="+mn-lt"/>
                <a:cs typeface="+mn-cs"/>
              </a:rPr>
              <a:t>[Date]</a:t>
            </a:r>
          </a:p>
        </p:txBody>
      </p:sp>
      <p:pic>
        <p:nvPicPr>
          <p:cNvPr id="5126" name="Graphic 134" descr="Meeting">
            <a:extLst>
              <a:ext uri="{FF2B5EF4-FFF2-40B4-BE49-F238E27FC236}">
                <a16:creationId xmlns:a16="http://schemas.microsoft.com/office/drawing/2014/main" id="{F6F7DDB8-701E-44DC-A3C5-FA9675EB066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441869" y="1323623"/>
            <a:ext cx="4152000" cy="41520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16" y="274638"/>
            <a:ext cx="8242984" cy="1143000"/>
          </a:xfrm>
        </p:spPr>
        <p:txBody>
          <a:bodyPr>
            <a:normAutofit/>
          </a:bodyPr>
          <a:lstStyle/>
          <a:p>
            <a:r>
              <a:rPr lang="en-US" sz="3600" dirty="0">
                <a:latin typeface="+mj-lt"/>
              </a:rPr>
              <a:t>Develop a Multi-Year Schedule</a:t>
            </a:r>
          </a:p>
        </p:txBody>
      </p:sp>
      <p:pic>
        <p:nvPicPr>
          <p:cNvPr id="6" name="Picture 5" descr="Sequence of TEPW tasks: Identify Preparedness Priority Factors, Estalish Preparedness Priorities, Develop a Multi-Year Schedule, and Establish Program Reporting">
            <a:extLst>
              <a:ext uri="{FF2B5EF4-FFF2-40B4-BE49-F238E27FC236}">
                <a16:creationId xmlns:a16="http://schemas.microsoft.com/office/drawing/2014/main" id="{CEDB8174-134C-4F0F-9D15-ABBD9A37B4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254" y="761894"/>
            <a:ext cx="8303472" cy="2438611"/>
          </a:xfrm>
          <a:prstGeom prst="rect">
            <a:avLst/>
          </a:prstGeom>
        </p:spPr>
      </p:pic>
      <p:sp>
        <p:nvSpPr>
          <p:cNvPr id="7" name="Content Placeholder 2">
            <a:extLst>
              <a:ext uri="{FF2B5EF4-FFF2-40B4-BE49-F238E27FC236}">
                <a16:creationId xmlns:a16="http://schemas.microsoft.com/office/drawing/2014/main" id="{11B43688-1ECF-4789-933A-9D81401F48D0}"/>
              </a:ext>
            </a:extLst>
          </p:cNvPr>
          <p:cNvSpPr>
            <a:spLocks noGrp="1"/>
          </p:cNvSpPr>
          <p:nvPr>
            <p:ph idx="1"/>
          </p:nvPr>
        </p:nvSpPr>
        <p:spPr>
          <a:xfrm>
            <a:off x="443816" y="2667000"/>
            <a:ext cx="8229600" cy="3809999"/>
          </a:xfrm>
        </p:spPr>
        <p:txBody>
          <a:bodyPr>
            <a:normAutofit/>
          </a:bodyPr>
          <a:lstStyle/>
          <a:p>
            <a:pPr algn="just">
              <a:spcBef>
                <a:spcPts val="600"/>
              </a:spcBef>
              <a:spcAft>
                <a:spcPts val="1200"/>
              </a:spcAft>
            </a:pPr>
            <a:r>
              <a:rPr lang="en-US" dirty="0"/>
              <a:t>The multi-year schedule outlines the preparedness activities that will address the preparedness priorities identified in Activity 2.</a:t>
            </a:r>
          </a:p>
          <a:p>
            <a:pPr algn="just">
              <a:spcBef>
                <a:spcPts val="600"/>
              </a:spcBef>
            </a:pPr>
            <a:r>
              <a:rPr lang="en-US" dirty="0"/>
              <a:t>The purpose of this activity is to </a:t>
            </a:r>
            <a:r>
              <a:rPr lang="en-US" dirty="0">
                <a:highlight>
                  <a:srgbClr val="FFFF00"/>
                </a:highlight>
              </a:rPr>
              <a:t>schedule and </a:t>
            </a:r>
            <a:r>
              <a:rPr lang="en-US" dirty="0"/>
              <a:t>synchronize all aspects of preparedness within the Integrated Preparedness Cycle, not just training and exercises, in an effort to address capability gaps and improve overall preparedness.</a:t>
            </a:r>
          </a:p>
        </p:txBody>
      </p:sp>
      <p:sp>
        <p:nvSpPr>
          <p:cNvPr id="3" name="Slide Number Placeholder 2"/>
          <p:cNvSpPr>
            <a:spLocks noGrp="1"/>
          </p:cNvSpPr>
          <p:nvPr>
            <p:ph type="sldNum" sz="quarter" idx="12"/>
          </p:nvPr>
        </p:nvSpPr>
        <p:spPr/>
        <p:txBody>
          <a:bodyPr/>
          <a:lstStyle/>
          <a:p>
            <a:fld id="{5DFF13A9-1037-4D5A-A349-B944681F0EB5}"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8547F-BD0F-4A87-8031-202F52F6E77D}"/>
              </a:ext>
            </a:extLst>
          </p:cNvPr>
          <p:cNvSpPr>
            <a:spLocks noGrp="1"/>
          </p:cNvSpPr>
          <p:nvPr>
            <p:ph type="title"/>
          </p:nvPr>
        </p:nvSpPr>
        <p:spPr>
          <a:xfrm>
            <a:off x="293533" y="400717"/>
            <a:ext cx="8229600" cy="1143000"/>
          </a:xfrm>
        </p:spPr>
        <p:txBody>
          <a:bodyPr vert="horz" lIns="91440" tIns="45720" rIns="91440" bIns="45720" rtlCol="0" anchor="ctr">
            <a:normAutofit/>
          </a:bodyPr>
          <a:lstStyle/>
          <a:p>
            <a:r>
              <a:rPr lang="en-US" dirty="0">
                <a:latin typeface="+mj-lt"/>
              </a:rPr>
              <a:t>Activity Overview</a:t>
            </a:r>
          </a:p>
        </p:txBody>
      </p:sp>
      <p:sp>
        <p:nvSpPr>
          <p:cNvPr id="10" name="Content Placeholder 9">
            <a:extLst>
              <a:ext uri="{FF2B5EF4-FFF2-40B4-BE49-F238E27FC236}">
                <a16:creationId xmlns:a16="http://schemas.microsoft.com/office/drawing/2014/main" id="{8ACE1677-E929-4D28-A8DB-8FB65E433063}"/>
              </a:ext>
            </a:extLst>
          </p:cNvPr>
          <p:cNvSpPr>
            <a:spLocks noGrp="1"/>
          </p:cNvSpPr>
          <p:nvPr>
            <p:ph sz="half" idx="18"/>
          </p:nvPr>
        </p:nvSpPr>
        <p:spPr>
          <a:xfrm>
            <a:off x="304800" y="1447800"/>
            <a:ext cx="7010399" cy="760229"/>
          </a:xfrm>
        </p:spPr>
        <p:txBody>
          <a:bodyPr/>
          <a:lstStyle/>
          <a:p>
            <a:pPr lvl="0" fontAlgn="base">
              <a:spcBef>
                <a:spcPct val="0"/>
              </a:spcBef>
              <a:spcAft>
                <a:spcPts val="600"/>
              </a:spcAft>
            </a:pPr>
            <a:r>
              <a:rPr lang="en-US" dirty="0">
                <a:solidFill>
                  <a:srgbClr val="E7E6E6">
                    <a:lumMod val="10000"/>
                  </a:srgbClr>
                </a:solidFill>
                <a:cs typeface="+mn-cs"/>
              </a:rPr>
              <a:t>During this activity, we will focus on the following tasks:</a:t>
            </a:r>
          </a:p>
        </p:txBody>
      </p:sp>
      <p:sp>
        <p:nvSpPr>
          <p:cNvPr id="3" name="Content Placeholder 2">
            <a:extLst>
              <a:ext uri="{FF2B5EF4-FFF2-40B4-BE49-F238E27FC236}">
                <a16:creationId xmlns:a16="http://schemas.microsoft.com/office/drawing/2014/main" id="{6D20CF7D-50EB-4552-BC36-C6077E2D2B0C}"/>
              </a:ext>
            </a:extLst>
          </p:cNvPr>
          <p:cNvSpPr>
            <a:spLocks noGrp="1"/>
          </p:cNvSpPr>
          <p:nvPr>
            <p:ph sz="half" idx="2"/>
          </p:nvPr>
        </p:nvSpPr>
        <p:spPr>
          <a:xfrm>
            <a:off x="2057400" y="2176947"/>
            <a:ext cx="2286000" cy="760229"/>
          </a:xfrm>
        </p:spPr>
        <p:txBody>
          <a:bodyPr/>
          <a:lstStyle/>
          <a:p>
            <a:r>
              <a:rPr lang="en-US" dirty="0"/>
              <a:t>Identify Planning Elements</a:t>
            </a:r>
          </a:p>
        </p:txBody>
      </p:sp>
      <p:pic>
        <p:nvPicPr>
          <p:cNvPr id="14" name="Picture 13" descr="Checklist">
            <a:extLst>
              <a:ext uri="{FF2B5EF4-FFF2-40B4-BE49-F238E27FC236}">
                <a16:creationId xmlns:a16="http://schemas.microsoft.com/office/drawing/2014/main" id="{EE49CD58-61A8-4B0D-B9B0-35A75D755015}"/>
              </a:ext>
            </a:extLst>
          </p:cNvPr>
          <p:cNvPicPr>
            <a:picLocks noChangeAspect="1"/>
          </p:cNvPicPr>
          <p:nvPr/>
        </p:nvPicPr>
        <p:blipFill>
          <a:blip r:embed="rId2"/>
          <a:stretch>
            <a:fillRect/>
          </a:stretch>
        </p:blipFill>
        <p:spPr>
          <a:xfrm>
            <a:off x="1066800" y="2089898"/>
            <a:ext cx="945933" cy="934327"/>
          </a:xfrm>
          <a:prstGeom prst="rect">
            <a:avLst/>
          </a:prstGeom>
        </p:spPr>
      </p:pic>
      <p:sp>
        <p:nvSpPr>
          <p:cNvPr id="5" name="Content Placeholder 4">
            <a:extLst>
              <a:ext uri="{FF2B5EF4-FFF2-40B4-BE49-F238E27FC236}">
                <a16:creationId xmlns:a16="http://schemas.microsoft.com/office/drawing/2014/main" id="{433FF832-2655-4147-82AE-4D9B8DF32FEC}"/>
              </a:ext>
            </a:extLst>
          </p:cNvPr>
          <p:cNvSpPr>
            <a:spLocks noGrp="1"/>
          </p:cNvSpPr>
          <p:nvPr>
            <p:ph sz="half" idx="13"/>
          </p:nvPr>
        </p:nvSpPr>
        <p:spPr>
          <a:xfrm>
            <a:off x="2057400" y="3223949"/>
            <a:ext cx="2286000" cy="760229"/>
          </a:xfrm>
        </p:spPr>
        <p:txBody>
          <a:bodyPr/>
          <a:lstStyle/>
          <a:p>
            <a:r>
              <a:rPr lang="en-US" dirty="0"/>
              <a:t>Identify Equipment Elements</a:t>
            </a:r>
          </a:p>
        </p:txBody>
      </p:sp>
      <p:pic>
        <p:nvPicPr>
          <p:cNvPr id="20" name="Picture 19" descr="Tools">
            <a:extLst>
              <a:ext uri="{FF2B5EF4-FFF2-40B4-BE49-F238E27FC236}">
                <a16:creationId xmlns:a16="http://schemas.microsoft.com/office/drawing/2014/main" id="{018BB6DD-9A26-45E0-A0F2-6ED6FF029AA0}"/>
              </a:ext>
            </a:extLst>
          </p:cNvPr>
          <p:cNvPicPr>
            <a:picLocks noChangeAspect="1"/>
          </p:cNvPicPr>
          <p:nvPr/>
        </p:nvPicPr>
        <p:blipFill>
          <a:blip r:embed="rId3"/>
          <a:stretch>
            <a:fillRect/>
          </a:stretch>
        </p:blipFill>
        <p:spPr>
          <a:xfrm>
            <a:off x="1143008" y="3203637"/>
            <a:ext cx="800852" cy="800852"/>
          </a:xfrm>
          <a:prstGeom prst="rect">
            <a:avLst/>
          </a:prstGeom>
        </p:spPr>
      </p:pic>
      <p:sp>
        <p:nvSpPr>
          <p:cNvPr id="6" name="Content Placeholder 5">
            <a:extLst>
              <a:ext uri="{FF2B5EF4-FFF2-40B4-BE49-F238E27FC236}">
                <a16:creationId xmlns:a16="http://schemas.microsoft.com/office/drawing/2014/main" id="{5A3C226D-2FC4-4B25-91ED-AEEC5B518522}"/>
              </a:ext>
            </a:extLst>
          </p:cNvPr>
          <p:cNvSpPr>
            <a:spLocks noGrp="1"/>
          </p:cNvSpPr>
          <p:nvPr>
            <p:ph sz="half" idx="14"/>
          </p:nvPr>
        </p:nvSpPr>
        <p:spPr>
          <a:xfrm>
            <a:off x="2057400" y="4527723"/>
            <a:ext cx="2286000" cy="760229"/>
          </a:xfrm>
        </p:spPr>
        <p:txBody>
          <a:bodyPr/>
          <a:lstStyle/>
          <a:p>
            <a:r>
              <a:rPr lang="en-US" dirty="0"/>
              <a:t>Identify Potential Exercises</a:t>
            </a:r>
          </a:p>
        </p:txBody>
      </p:sp>
      <p:pic>
        <p:nvPicPr>
          <p:cNvPr id="26" name="Picture 25" descr="Checkmark">
            <a:extLst>
              <a:ext uri="{FF2B5EF4-FFF2-40B4-BE49-F238E27FC236}">
                <a16:creationId xmlns:a16="http://schemas.microsoft.com/office/drawing/2014/main" id="{4D832CFA-CB2F-4161-B2C7-98E3B839905F}"/>
              </a:ext>
            </a:extLst>
          </p:cNvPr>
          <p:cNvPicPr>
            <a:picLocks noChangeAspect="1"/>
          </p:cNvPicPr>
          <p:nvPr/>
        </p:nvPicPr>
        <p:blipFill>
          <a:blip r:embed="rId4"/>
          <a:stretch>
            <a:fillRect/>
          </a:stretch>
        </p:blipFill>
        <p:spPr>
          <a:xfrm>
            <a:off x="1106429" y="4490001"/>
            <a:ext cx="870492" cy="835672"/>
          </a:xfrm>
          <a:prstGeom prst="rect">
            <a:avLst/>
          </a:prstGeom>
        </p:spPr>
      </p:pic>
      <p:sp>
        <p:nvSpPr>
          <p:cNvPr id="7" name="Content Placeholder 6">
            <a:extLst>
              <a:ext uri="{FF2B5EF4-FFF2-40B4-BE49-F238E27FC236}">
                <a16:creationId xmlns:a16="http://schemas.microsoft.com/office/drawing/2014/main" id="{7B01F157-DE63-44C3-A0AD-6B71EFAF57ED}"/>
              </a:ext>
            </a:extLst>
          </p:cNvPr>
          <p:cNvSpPr>
            <a:spLocks noGrp="1"/>
          </p:cNvSpPr>
          <p:nvPr>
            <p:ph sz="half" idx="15"/>
          </p:nvPr>
        </p:nvSpPr>
        <p:spPr>
          <a:xfrm>
            <a:off x="5588331" y="2176947"/>
            <a:ext cx="2115092" cy="760229"/>
          </a:xfrm>
        </p:spPr>
        <p:txBody>
          <a:bodyPr>
            <a:normAutofit fontScale="92500" lnSpcReduction="20000"/>
          </a:bodyPr>
          <a:lstStyle/>
          <a:p>
            <a:r>
              <a:rPr lang="en-US" dirty="0"/>
              <a:t>Identify Organizational Structure Elements</a:t>
            </a:r>
          </a:p>
        </p:txBody>
      </p:sp>
      <p:pic>
        <p:nvPicPr>
          <p:cNvPr id="17" name="Picture 16" descr="Hierarchy">
            <a:extLst>
              <a:ext uri="{FF2B5EF4-FFF2-40B4-BE49-F238E27FC236}">
                <a16:creationId xmlns:a16="http://schemas.microsoft.com/office/drawing/2014/main" id="{75AB6852-10FC-4BFE-BBBE-8D6D166855CF}"/>
              </a:ext>
            </a:extLst>
          </p:cNvPr>
          <p:cNvPicPr>
            <a:picLocks noChangeAspect="1"/>
          </p:cNvPicPr>
          <p:nvPr/>
        </p:nvPicPr>
        <p:blipFill>
          <a:blip r:embed="rId5"/>
          <a:stretch>
            <a:fillRect/>
          </a:stretch>
        </p:blipFill>
        <p:spPr>
          <a:xfrm>
            <a:off x="4589793" y="2176947"/>
            <a:ext cx="853082" cy="760229"/>
          </a:xfrm>
          <a:prstGeom prst="rect">
            <a:avLst/>
          </a:prstGeom>
        </p:spPr>
      </p:pic>
      <p:sp>
        <p:nvSpPr>
          <p:cNvPr id="8" name="Content Placeholder 7">
            <a:extLst>
              <a:ext uri="{FF2B5EF4-FFF2-40B4-BE49-F238E27FC236}">
                <a16:creationId xmlns:a16="http://schemas.microsoft.com/office/drawing/2014/main" id="{80D5636C-B955-4AA7-9FAD-FA91B9D2986D}"/>
              </a:ext>
            </a:extLst>
          </p:cNvPr>
          <p:cNvSpPr>
            <a:spLocks noGrp="1"/>
          </p:cNvSpPr>
          <p:nvPr>
            <p:ph sz="half" idx="16"/>
          </p:nvPr>
        </p:nvSpPr>
        <p:spPr>
          <a:xfrm>
            <a:off x="5588331" y="3223949"/>
            <a:ext cx="2115092" cy="760229"/>
          </a:xfrm>
        </p:spPr>
        <p:txBody>
          <a:bodyPr/>
          <a:lstStyle/>
          <a:p>
            <a:r>
              <a:rPr lang="en-US" dirty="0"/>
              <a:t>Identify Training Opportunities</a:t>
            </a:r>
          </a:p>
        </p:txBody>
      </p:sp>
      <p:pic>
        <p:nvPicPr>
          <p:cNvPr id="23" name="Picture 22" descr="Teacher">
            <a:extLst>
              <a:ext uri="{FF2B5EF4-FFF2-40B4-BE49-F238E27FC236}">
                <a16:creationId xmlns:a16="http://schemas.microsoft.com/office/drawing/2014/main" id="{0DA2C6BB-7DB1-4416-BD01-0B55B9426917}"/>
              </a:ext>
            </a:extLst>
          </p:cNvPr>
          <p:cNvPicPr>
            <a:picLocks noChangeAspect="1"/>
          </p:cNvPicPr>
          <p:nvPr/>
        </p:nvPicPr>
        <p:blipFill>
          <a:blip r:embed="rId6"/>
          <a:stretch>
            <a:fillRect/>
          </a:stretch>
        </p:blipFill>
        <p:spPr>
          <a:xfrm>
            <a:off x="4546269" y="3160113"/>
            <a:ext cx="940131" cy="887901"/>
          </a:xfrm>
          <a:prstGeom prst="rect">
            <a:avLst/>
          </a:prstGeom>
        </p:spPr>
      </p:pic>
      <p:sp>
        <p:nvSpPr>
          <p:cNvPr id="9" name="Content Placeholder 8">
            <a:extLst>
              <a:ext uri="{FF2B5EF4-FFF2-40B4-BE49-F238E27FC236}">
                <a16:creationId xmlns:a16="http://schemas.microsoft.com/office/drawing/2014/main" id="{12A17D24-6A47-4C08-8209-CAF87B02BAB1}"/>
              </a:ext>
            </a:extLst>
          </p:cNvPr>
          <p:cNvSpPr>
            <a:spLocks noGrp="1"/>
          </p:cNvSpPr>
          <p:nvPr>
            <p:ph sz="half" idx="17"/>
          </p:nvPr>
        </p:nvSpPr>
        <p:spPr>
          <a:xfrm>
            <a:off x="5588331" y="4527723"/>
            <a:ext cx="2115092" cy="760229"/>
          </a:xfrm>
        </p:spPr>
        <p:txBody>
          <a:bodyPr/>
          <a:lstStyle/>
          <a:p>
            <a:r>
              <a:rPr lang="en-US" dirty="0"/>
              <a:t>Update and Build Multi-Year Schedule</a:t>
            </a:r>
          </a:p>
        </p:txBody>
      </p:sp>
      <p:pic>
        <p:nvPicPr>
          <p:cNvPr id="29" name="Picture 28" descr="Excavator">
            <a:extLst>
              <a:ext uri="{FF2B5EF4-FFF2-40B4-BE49-F238E27FC236}">
                <a16:creationId xmlns:a16="http://schemas.microsoft.com/office/drawing/2014/main" id="{0AF928AF-6F18-4DA3-8149-8E2062B51099}"/>
              </a:ext>
            </a:extLst>
          </p:cNvPr>
          <p:cNvPicPr>
            <a:picLocks noChangeAspect="1"/>
          </p:cNvPicPr>
          <p:nvPr/>
        </p:nvPicPr>
        <p:blipFill>
          <a:blip r:embed="rId7"/>
          <a:stretch>
            <a:fillRect/>
          </a:stretch>
        </p:blipFill>
        <p:spPr>
          <a:xfrm>
            <a:off x="4560777" y="4443575"/>
            <a:ext cx="911115" cy="928525"/>
          </a:xfrm>
          <a:prstGeom prst="rect">
            <a:avLst/>
          </a:prstGeom>
        </p:spPr>
      </p:pic>
      <p:sp>
        <p:nvSpPr>
          <p:cNvPr id="4" name="Slide Number Placeholder 3">
            <a:extLst>
              <a:ext uri="{FF2B5EF4-FFF2-40B4-BE49-F238E27FC236}">
                <a16:creationId xmlns:a16="http://schemas.microsoft.com/office/drawing/2014/main" id="{CB9E3D21-5D2E-45B2-AC70-4322A4BF6C4C}"/>
              </a:ext>
            </a:extLst>
          </p:cNvPr>
          <p:cNvSpPr>
            <a:spLocks noGrp="1"/>
          </p:cNvSpPr>
          <p:nvPr>
            <p:ph type="sldNum" sz="quarter" idx="12"/>
          </p:nvPr>
        </p:nvSpPr>
        <p:spPr/>
        <p:txBody>
          <a:bodyPr/>
          <a:lstStyle/>
          <a:p>
            <a:fld id="{5DFF13A9-1037-4D5A-A349-B944681F0EB5}" type="slidenum">
              <a:rPr lang="en-US" smtClean="0"/>
              <a:pPr/>
              <a:t>21</a:t>
            </a:fld>
            <a:endParaRPr lang="en-US" dirty="0"/>
          </a:p>
        </p:txBody>
      </p:sp>
    </p:spTree>
    <p:extLst>
      <p:ext uri="{BB962C8B-B14F-4D97-AF65-F5344CB8AC3E}">
        <p14:creationId xmlns:p14="http://schemas.microsoft.com/office/powerpoint/2010/main" val="1909959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4" y="104746"/>
            <a:ext cx="8361676" cy="1143000"/>
          </a:xfrm>
        </p:spPr>
        <p:txBody>
          <a:bodyPr>
            <a:noAutofit/>
          </a:bodyPr>
          <a:lstStyle/>
          <a:p>
            <a:r>
              <a:rPr lang="en-US" sz="3600" dirty="0">
                <a:latin typeface="+mj-lt"/>
              </a:rPr>
              <a:t>Identify Planning Elements</a:t>
            </a:r>
          </a:p>
        </p:txBody>
      </p:sp>
      <p:sp>
        <p:nvSpPr>
          <p:cNvPr id="3" name="Content Placeholder 2"/>
          <p:cNvSpPr>
            <a:spLocks noGrp="1"/>
          </p:cNvSpPr>
          <p:nvPr>
            <p:ph sz="half" idx="1"/>
          </p:nvPr>
        </p:nvSpPr>
        <p:spPr>
          <a:xfrm>
            <a:off x="457204" y="1247746"/>
            <a:ext cx="4058911" cy="4619654"/>
          </a:xfrm>
        </p:spPr>
        <p:txBody>
          <a:bodyPr>
            <a:normAutofit fontScale="92500" lnSpcReduction="10000"/>
          </a:bodyPr>
          <a:lstStyle/>
          <a:p>
            <a:pPr marL="55563" indent="-55563">
              <a:buNone/>
            </a:pPr>
            <a:r>
              <a:rPr lang="en-US" b="1" dirty="0"/>
              <a:t>Objective: </a:t>
            </a:r>
            <a:r>
              <a:rPr lang="en-US" dirty="0"/>
              <a:t>Identify planning activities affecting preparedness priorities</a:t>
            </a:r>
            <a:r>
              <a:rPr lang="en-US" b="1" dirty="0"/>
              <a:t> </a:t>
            </a:r>
            <a:endParaRPr lang="en-US" sz="2000" dirty="0"/>
          </a:p>
          <a:p>
            <a:pPr marL="0" indent="0">
              <a:buNone/>
            </a:pPr>
            <a:r>
              <a:rPr lang="en-US" b="1" dirty="0"/>
              <a:t>Consider:</a:t>
            </a:r>
          </a:p>
          <a:p>
            <a:pPr lvl="1">
              <a:buFont typeface="Wingdings" panose="05000000000000000000" pitchFamily="2" charset="2"/>
              <a:buChar char="§"/>
            </a:pPr>
            <a:r>
              <a:rPr lang="en-US" dirty="0"/>
              <a:t>Existing planning goals or deadlines</a:t>
            </a:r>
          </a:p>
          <a:p>
            <a:pPr lvl="1">
              <a:buFont typeface="Wingdings" panose="05000000000000000000" pitchFamily="2" charset="2"/>
              <a:buChar char="§"/>
            </a:pPr>
            <a:r>
              <a:rPr lang="en-US" dirty="0"/>
              <a:t>Existing corrective actions to be integrated into plans</a:t>
            </a:r>
          </a:p>
          <a:p>
            <a:pPr lvl="1">
              <a:buFont typeface="Wingdings" panose="05000000000000000000" pitchFamily="2" charset="2"/>
              <a:buChar char="§"/>
            </a:pPr>
            <a:r>
              <a:rPr lang="en-US" dirty="0"/>
              <a:t>Information needed on jurisdictional/organizational factors</a:t>
            </a:r>
          </a:p>
          <a:p>
            <a:pPr lvl="1">
              <a:buFont typeface="Wingdings" panose="05000000000000000000" pitchFamily="2" charset="2"/>
              <a:buChar char="§"/>
            </a:pPr>
            <a:r>
              <a:rPr lang="en-US" dirty="0"/>
              <a:t>Training needed for existing plans, policies, procedures, and checklists</a:t>
            </a:r>
          </a:p>
        </p:txBody>
      </p:sp>
      <p:sp>
        <p:nvSpPr>
          <p:cNvPr id="4" name="Content Placeholder 3"/>
          <p:cNvSpPr>
            <a:spLocks noGrp="1"/>
          </p:cNvSpPr>
          <p:nvPr>
            <p:ph sz="half" idx="2"/>
          </p:nvPr>
        </p:nvSpPr>
        <p:spPr>
          <a:xfrm>
            <a:off x="4648200" y="1247746"/>
            <a:ext cx="4038595" cy="4267200"/>
          </a:xfrm>
        </p:spPr>
        <p:txBody>
          <a:bodyPr>
            <a:noAutofit/>
          </a:bodyPr>
          <a:lstStyle/>
          <a:p>
            <a:pPr marL="0" indent="0">
              <a:buNone/>
            </a:pPr>
            <a:r>
              <a:rPr lang="en-US" sz="2000" b="1" dirty="0"/>
              <a:t>Instructions</a:t>
            </a:r>
            <a:r>
              <a:rPr lang="en-US" b="1" dirty="0"/>
              <a:t>:</a:t>
            </a:r>
          </a:p>
          <a:p>
            <a:pPr marL="511175" lvl="1" indent="-285750">
              <a:buFont typeface="+mj-lt"/>
              <a:buAutoNum type="arabicPeriod"/>
            </a:pPr>
            <a:r>
              <a:rPr lang="en-US" sz="2000" dirty="0"/>
              <a:t>Locate the other members of your jurisdiction/organization</a:t>
            </a:r>
          </a:p>
          <a:p>
            <a:pPr marL="511175" lvl="1" indent="-285750">
              <a:buFont typeface="+mj-lt"/>
              <a:buAutoNum type="arabicPeriod"/>
            </a:pPr>
            <a:r>
              <a:rPr lang="en-US" sz="2000" dirty="0"/>
              <a:t>As a group, discuss what plans, policies, procedures, and checklists will be reviewed, updated, or written in the next </a:t>
            </a:r>
            <a:r>
              <a:rPr lang="en-US" sz="2000" dirty="0">
                <a:solidFill>
                  <a:schemeClr val="tx1"/>
                </a:solidFill>
                <a:highlight>
                  <a:srgbClr val="FFFF00"/>
                </a:highlight>
              </a:rPr>
              <a:t>[# of years] </a:t>
            </a:r>
            <a:r>
              <a:rPr lang="en-US" sz="2000" dirty="0"/>
              <a:t>years</a:t>
            </a:r>
          </a:p>
          <a:p>
            <a:pPr marL="511175" lvl="1" indent="-285750">
              <a:buFont typeface="+mj-lt"/>
              <a:buAutoNum type="arabicPeriod"/>
            </a:pPr>
            <a:r>
              <a:rPr lang="en-US" sz="2000" dirty="0"/>
              <a:t>Record the results of the discussion</a:t>
            </a:r>
          </a:p>
          <a:p>
            <a:pPr marL="511175" lvl="1" indent="-285750">
              <a:buFont typeface="+mj-lt"/>
              <a:buAutoNum type="arabicPeriod"/>
            </a:pPr>
            <a:r>
              <a:rPr lang="en-US" sz="2000" dirty="0"/>
              <a:t>Choose a group member to brief the findings</a:t>
            </a:r>
          </a:p>
        </p:txBody>
      </p:sp>
      <p:cxnSp>
        <p:nvCxnSpPr>
          <p:cNvPr id="5" name="Straight Connector 4">
            <a:extLst>
              <a:ext uri="{C183D7F6-B498-43B3-948B-1728B52AA6E4}">
                <adec:decorative xmlns:adec="http://schemas.microsoft.com/office/drawing/2017/decorative" xmlns="" val="1"/>
              </a:ext>
            </a:extLst>
          </p:cNvPr>
          <p:cNvCxnSpPr>
            <a:cxnSpLocks/>
          </p:cNvCxnSpPr>
          <p:nvPr/>
        </p:nvCxnSpPr>
        <p:spPr>
          <a:xfrm>
            <a:off x="4541192" y="1371600"/>
            <a:ext cx="0" cy="4267200"/>
          </a:xfrm>
          <a:prstGeom prst="line">
            <a:avLst/>
          </a:prstGeom>
          <a:ln w="47625"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23820AAD-88FF-447F-AA22-6D6D3268611A}"/>
              </a:ext>
              <a:ext uri="{C183D7F6-B498-43B3-948B-1728B52AA6E4}">
                <adec:decorative xmlns:adec="http://schemas.microsoft.com/office/drawing/2017/decorative" xmlns="" val="1"/>
              </a:ext>
            </a:extLst>
          </p:cNvPr>
          <p:cNvSpPr/>
          <p:nvPr/>
        </p:nvSpPr>
        <p:spPr>
          <a:xfrm>
            <a:off x="7315201" y="268276"/>
            <a:ext cx="990600" cy="979470"/>
          </a:xfrm>
          <a:prstGeom prst="ellipse">
            <a:avLst/>
          </a:prstGeom>
        </p:spPr>
        <p:style>
          <a:lnRef idx="0">
            <a:schemeClr val="accent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10" name="Rectangle 9" descr="Check List">
            <a:extLst>
              <a:ext uri="{FF2B5EF4-FFF2-40B4-BE49-F238E27FC236}">
                <a16:creationId xmlns:a16="http://schemas.microsoft.com/office/drawing/2014/main" id="{74C5446D-4B1A-40FE-92C1-2D0B0D61A1F8}"/>
              </a:ext>
            </a:extLst>
          </p:cNvPr>
          <p:cNvSpPr/>
          <p:nvPr/>
        </p:nvSpPr>
        <p:spPr>
          <a:xfrm>
            <a:off x="7391400" y="381000"/>
            <a:ext cx="838200" cy="703378"/>
          </a:xfrm>
          <a:prstGeom prst="rect">
            <a:avLst/>
          </a:prstGeom>
          <a: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6" name="Slide Number Placeholder 5"/>
          <p:cNvSpPr>
            <a:spLocks noGrp="1"/>
          </p:cNvSpPr>
          <p:nvPr>
            <p:ph type="sldNum" sz="quarter" idx="12"/>
          </p:nvPr>
        </p:nvSpPr>
        <p:spPr/>
        <p:txBody>
          <a:bodyPr/>
          <a:lstStyle/>
          <a:p>
            <a:fld id="{5DFF13A9-1037-4D5A-A349-B944681F0EB5}" type="slidenum">
              <a:rPr lang="en-US" smtClean="0"/>
              <a:pPr/>
              <a:t>22</a:t>
            </a:fld>
            <a:endParaRPr lang="en-US" dirty="0"/>
          </a:p>
        </p:txBody>
      </p:sp>
    </p:spTree>
    <p:extLst>
      <p:ext uri="{BB962C8B-B14F-4D97-AF65-F5344CB8AC3E}">
        <p14:creationId xmlns:p14="http://schemas.microsoft.com/office/powerpoint/2010/main" val="298340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311" y="228600"/>
            <a:ext cx="6551889" cy="1143000"/>
          </a:xfrm>
        </p:spPr>
        <p:txBody>
          <a:bodyPr>
            <a:noAutofit/>
          </a:bodyPr>
          <a:lstStyle/>
          <a:p>
            <a:pPr>
              <a:lnSpc>
                <a:spcPct val="80000"/>
              </a:lnSpc>
            </a:pPr>
            <a:r>
              <a:rPr lang="en-US" sz="3600" dirty="0">
                <a:latin typeface="+mj-lt"/>
              </a:rPr>
              <a:t>Identify Organizational Structure Elements</a:t>
            </a:r>
          </a:p>
        </p:txBody>
      </p:sp>
      <p:sp>
        <p:nvSpPr>
          <p:cNvPr id="3" name="Content Placeholder 2"/>
          <p:cNvSpPr>
            <a:spLocks noGrp="1"/>
          </p:cNvSpPr>
          <p:nvPr>
            <p:ph sz="half" idx="1"/>
          </p:nvPr>
        </p:nvSpPr>
        <p:spPr>
          <a:xfrm>
            <a:off x="424182" y="1429170"/>
            <a:ext cx="4038600" cy="4525963"/>
          </a:xfrm>
        </p:spPr>
        <p:txBody>
          <a:bodyPr>
            <a:normAutofit/>
          </a:bodyPr>
          <a:lstStyle/>
          <a:p>
            <a:pPr marL="0" indent="0">
              <a:buNone/>
            </a:pPr>
            <a:r>
              <a:rPr lang="en-US" sz="2000" b="1" dirty="0"/>
              <a:t>Objective: </a:t>
            </a:r>
            <a:r>
              <a:rPr lang="en-US" sz="2000" dirty="0"/>
              <a:t>Identify organization activities affecting preparedness priorities </a:t>
            </a:r>
            <a:r>
              <a:rPr lang="en-US" sz="2000" b="1" dirty="0"/>
              <a:t> </a:t>
            </a:r>
          </a:p>
          <a:p>
            <a:pPr marL="0" indent="0">
              <a:buNone/>
            </a:pPr>
            <a:r>
              <a:rPr lang="en-US" sz="2000" b="1" dirty="0"/>
              <a:t>Consider:</a:t>
            </a:r>
          </a:p>
          <a:p>
            <a:pPr lvl="1">
              <a:buFont typeface="Wingdings" panose="05000000000000000000" pitchFamily="2" charset="2"/>
              <a:buChar char="§"/>
            </a:pPr>
            <a:r>
              <a:rPr lang="en-US" sz="2000" dirty="0"/>
              <a:t>New organizational structure changes, shortfalls, and limiting factors</a:t>
            </a:r>
          </a:p>
          <a:p>
            <a:pPr lvl="1">
              <a:buFont typeface="Wingdings" panose="05000000000000000000" pitchFamily="2" charset="2"/>
              <a:buChar char="§"/>
            </a:pPr>
            <a:r>
              <a:rPr lang="en-US" sz="2000" dirty="0"/>
              <a:t>Upcoming budget, grants, retirements, staff turnover, long term vacancies</a:t>
            </a:r>
          </a:p>
          <a:p>
            <a:pPr lvl="1">
              <a:buFont typeface="Wingdings" panose="05000000000000000000" pitchFamily="2" charset="2"/>
              <a:buChar char="§"/>
            </a:pPr>
            <a:r>
              <a:rPr lang="en-US" sz="2000" dirty="0"/>
              <a:t>Training needed to address organizational structure and capabilities changes</a:t>
            </a:r>
          </a:p>
        </p:txBody>
      </p:sp>
      <p:sp>
        <p:nvSpPr>
          <p:cNvPr id="4" name="Content Placeholder 3"/>
          <p:cNvSpPr>
            <a:spLocks noGrp="1"/>
          </p:cNvSpPr>
          <p:nvPr>
            <p:ph sz="half" idx="2"/>
          </p:nvPr>
        </p:nvSpPr>
        <p:spPr>
          <a:xfrm>
            <a:off x="4725711" y="1449387"/>
            <a:ext cx="4038600" cy="4906963"/>
          </a:xfrm>
        </p:spPr>
        <p:txBody>
          <a:bodyPr>
            <a:noAutofit/>
          </a:bodyPr>
          <a:lstStyle/>
          <a:p>
            <a:pPr marL="0" indent="0">
              <a:buNone/>
            </a:pPr>
            <a:r>
              <a:rPr lang="en-US" sz="2000" b="1" dirty="0"/>
              <a:t>Instructions:</a:t>
            </a:r>
          </a:p>
          <a:p>
            <a:pPr marL="511175" lvl="1" indent="-285750">
              <a:buFont typeface="+mj-lt"/>
              <a:buAutoNum type="arabicPeriod"/>
            </a:pPr>
            <a:r>
              <a:rPr lang="en-US" sz="2000" dirty="0"/>
              <a:t>Locate the other members of your jurisdiction/organization</a:t>
            </a:r>
          </a:p>
          <a:p>
            <a:pPr marL="511175" lvl="1" indent="-285750">
              <a:buFont typeface="+mj-lt"/>
              <a:buAutoNum type="arabicPeriod"/>
            </a:pPr>
            <a:r>
              <a:rPr lang="en-US" sz="2000" dirty="0"/>
              <a:t>As a group, discuss jurisdiction/organization structure changes for the next </a:t>
            </a:r>
            <a:r>
              <a:rPr lang="en-US" sz="2000" dirty="0">
                <a:solidFill>
                  <a:schemeClr val="tx1"/>
                </a:solidFill>
                <a:highlight>
                  <a:srgbClr val="FFFF00"/>
                </a:highlight>
              </a:rPr>
              <a:t>[# of years] </a:t>
            </a:r>
            <a:r>
              <a:rPr lang="en-US" sz="2000" dirty="0"/>
              <a:t>years</a:t>
            </a:r>
          </a:p>
          <a:p>
            <a:pPr marL="511175" lvl="1" indent="-285750">
              <a:buFont typeface="+mj-lt"/>
              <a:buAutoNum type="arabicPeriod"/>
            </a:pPr>
            <a:r>
              <a:rPr lang="en-US" sz="2000" dirty="0"/>
              <a:t>Record results of the discussion</a:t>
            </a:r>
          </a:p>
          <a:p>
            <a:pPr marL="511175" lvl="1" indent="-285750">
              <a:buFont typeface="+mj-lt"/>
              <a:buAutoNum type="arabicPeriod"/>
            </a:pPr>
            <a:r>
              <a:rPr lang="en-US" sz="2000" dirty="0"/>
              <a:t>Choose a group member to brief the findings</a:t>
            </a:r>
          </a:p>
        </p:txBody>
      </p:sp>
      <p:cxnSp>
        <p:nvCxnSpPr>
          <p:cNvPr id="7" name="Straight Connector 6">
            <a:extLst>
              <a:ext uri="{C183D7F6-B498-43B3-948B-1728B52AA6E4}">
                <adec:decorative xmlns:adec="http://schemas.microsoft.com/office/drawing/2017/decorative" xmlns="" val="1"/>
              </a:ext>
            </a:extLst>
          </p:cNvPr>
          <p:cNvCxnSpPr/>
          <p:nvPr/>
        </p:nvCxnSpPr>
        <p:spPr>
          <a:xfrm>
            <a:off x="4462782" y="1558551"/>
            <a:ext cx="0" cy="4267200"/>
          </a:xfrm>
          <a:prstGeom prst="line">
            <a:avLst/>
          </a:prstGeom>
          <a:ln w="47625"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13A4467-18F8-4BEB-B373-38AC6EDD77D2}"/>
              </a:ext>
              <a:ext uri="{C183D7F6-B498-43B3-948B-1728B52AA6E4}">
                <adec:decorative xmlns:adec="http://schemas.microsoft.com/office/drawing/2017/decorative" xmlns="" val="1"/>
              </a:ext>
            </a:extLst>
          </p:cNvPr>
          <p:cNvSpPr/>
          <p:nvPr/>
        </p:nvSpPr>
        <p:spPr>
          <a:xfrm>
            <a:off x="7413659" y="379941"/>
            <a:ext cx="892141" cy="798052"/>
          </a:xfrm>
          <a:prstGeom prst="ellipse">
            <a:avLst/>
          </a:prstGeom>
        </p:spPr>
        <p:style>
          <a:lnRef idx="0">
            <a:schemeClr val="accent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13" name="Rectangle 12" descr="Hierarchy">
            <a:extLst>
              <a:ext uri="{FF2B5EF4-FFF2-40B4-BE49-F238E27FC236}">
                <a16:creationId xmlns:a16="http://schemas.microsoft.com/office/drawing/2014/main" id="{57FF9BD1-6874-4A06-8352-A73301E979CB}"/>
              </a:ext>
            </a:extLst>
          </p:cNvPr>
          <p:cNvSpPr/>
          <p:nvPr/>
        </p:nvSpPr>
        <p:spPr>
          <a:xfrm>
            <a:off x="7543800" y="457201"/>
            <a:ext cx="685800" cy="627062"/>
          </a:xfrm>
          <a:prstGeom prst="rect">
            <a:avLst/>
          </a:prstGeom>
          <a: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5" name="Slide Number Placeholder 4"/>
          <p:cNvSpPr>
            <a:spLocks noGrp="1"/>
          </p:cNvSpPr>
          <p:nvPr>
            <p:ph type="sldNum" sz="quarter" idx="12"/>
          </p:nvPr>
        </p:nvSpPr>
        <p:spPr/>
        <p:txBody>
          <a:bodyPr/>
          <a:lstStyle/>
          <a:p>
            <a:fld id="{5DFF13A9-1037-4D5A-A349-B944681F0EB5}" type="slidenum">
              <a:rPr lang="en-US" smtClean="0"/>
              <a:pPr/>
              <a:t>23</a:t>
            </a:fld>
            <a:endParaRPr lang="en-US" dirty="0"/>
          </a:p>
        </p:txBody>
      </p:sp>
    </p:spTree>
    <p:extLst>
      <p:ext uri="{BB962C8B-B14F-4D97-AF65-F5344CB8AC3E}">
        <p14:creationId xmlns:p14="http://schemas.microsoft.com/office/powerpoint/2010/main" val="19443110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730" y="96069"/>
            <a:ext cx="8382000" cy="1143000"/>
          </a:xfrm>
        </p:spPr>
        <p:txBody>
          <a:bodyPr>
            <a:noAutofit/>
          </a:bodyPr>
          <a:lstStyle/>
          <a:p>
            <a:pPr>
              <a:lnSpc>
                <a:spcPct val="80000"/>
              </a:lnSpc>
            </a:pPr>
            <a:r>
              <a:rPr lang="en-US" sz="3600" dirty="0">
                <a:latin typeface="+mj-lt"/>
              </a:rPr>
              <a:t>Identify Equipment Elements</a:t>
            </a:r>
          </a:p>
        </p:txBody>
      </p:sp>
      <p:sp>
        <p:nvSpPr>
          <p:cNvPr id="3" name="Content Placeholder 2"/>
          <p:cNvSpPr>
            <a:spLocks noGrp="1"/>
          </p:cNvSpPr>
          <p:nvPr>
            <p:ph sz="half" idx="1"/>
          </p:nvPr>
        </p:nvSpPr>
        <p:spPr>
          <a:xfrm>
            <a:off x="373317" y="1353429"/>
            <a:ext cx="4038600" cy="4525963"/>
          </a:xfrm>
        </p:spPr>
        <p:txBody>
          <a:bodyPr>
            <a:normAutofit/>
          </a:bodyPr>
          <a:lstStyle/>
          <a:p>
            <a:pPr marL="0" indent="0">
              <a:buNone/>
            </a:pPr>
            <a:r>
              <a:rPr lang="en-US" sz="2000" b="1" dirty="0"/>
              <a:t>Objective: </a:t>
            </a:r>
            <a:r>
              <a:rPr lang="en-US" sz="2000" dirty="0"/>
              <a:t>Identify equipment activities affecting preparedness priorities </a:t>
            </a:r>
            <a:r>
              <a:rPr lang="en-US" sz="2000" b="1" dirty="0"/>
              <a:t> </a:t>
            </a:r>
          </a:p>
          <a:p>
            <a:pPr marL="0" indent="0">
              <a:buNone/>
            </a:pPr>
            <a:r>
              <a:rPr lang="en-US" sz="2000" b="1" dirty="0"/>
              <a:t>Consider:</a:t>
            </a:r>
          </a:p>
          <a:p>
            <a:pPr lvl="1">
              <a:buFont typeface="Wingdings" panose="05000000000000000000" pitchFamily="2" charset="2"/>
              <a:buChar char="§"/>
            </a:pPr>
            <a:r>
              <a:rPr lang="en-US" sz="2000" dirty="0"/>
              <a:t>New equipment, shortfalls, and limiting factors</a:t>
            </a:r>
          </a:p>
          <a:p>
            <a:pPr lvl="1">
              <a:buFont typeface="Wingdings" panose="05000000000000000000" pitchFamily="2" charset="2"/>
              <a:buChar char="§"/>
            </a:pPr>
            <a:r>
              <a:rPr lang="en-US" sz="2000" dirty="0"/>
              <a:t>Upcoming budget, grants, purchase approvals,</a:t>
            </a:r>
          </a:p>
          <a:p>
            <a:pPr lvl="1">
              <a:buFont typeface="Wingdings" panose="05000000000000000000" pitchFamily="2" charset="2"/>
              <a:buChar char="§"/>
            </a:pPr>
            <a:r>
              <a:rPr lang="en-US" sz="2000" dirty="0"/>
              <a:t>Training needed to improve or introduce equipment capabilities</a:t>
            </a:r>
          </a:p>
        </p:txBody>
      </p:sp>
      <p:sp>
        <p:nvSpPr>
          <p:cNvPr id="4" name="Content Placeholder 3"/>
          <p:cNvSpPr>
            <a:spLocks noGrp="1"/>
          </p:cNvSpPr>
          <p:nvPr>
            <p:ph sz="half" idx="2"/>
          </p:nvPr>
        </p:nvSpPr>
        <p:spPr>
          <a:xfrm>
            <a:off x="4600700" y="1317189"/>
            <a:ext cx="4038600" cy="4906963"/>
          </a:xfrm>
        </p:spPr>
        <p:txBody>
          <a:bodyPr>
            <a:noAutofit/>
          </a:bodyPr>
          <a:lstStyle/>
          <a:p>
            <a:pPr marL="0" indent="0">
              <a:buNone/>
            </a:pPr>
            <a:r>
              <a:rPr lang="en-US" sz="2000" b="1" dirty="0"/>
              <a:t>Instructions:</a:t>
            </a:r>
          </a:p>
          <a:p>
            <a:pPr marL="511175" lvl="1" indent="-285750">
              <a:buFont typeface="+mj-lt"/>
              <a:buAutoNum type="arabicPeriod"/>
            </a:pPr>
            <a:r>
              <a:rPr lang="en-US" sz="2000" dirty="0"/>
              <a:t>Locate the other members of your jurisdiction/organization</a:t>
            </a:r>
          </a:p>
          <a:p>
            <a:pPr marL="511175" lvl="1" indent="-285750">
              <a:buFont typeface="+mj-lt"/>
              <a:buAutoNum type="arabicPeriod"/>
            </a:pPr>
            <a:r>
              <a:rPr lang="en-US" sz="2000" dirty="0"/>
              <a:t>As a group, discuss equipment changes for the next </a:t>
            </a:r>
            <a:r>
              <a:rPr lang="en-US" sz="2000" dirty="0">
                <a:solidFill>
                  <a:schemeClr val="tx1"/>
                </a:solidFill>
                <a:highlight>
                  <a:srgbClr val="FFFF00"/>
                </a:highlight>
              </a:rPr>
              <a:t>[# of years] </a:t>
            </a:r>
            <a:r>
              <a:rPr lang="en-US" sz="2000" dirty="0"/>
              <a:t>years</a:t>
            </a:r>
          </a:p>
          <a:p>
            <a:pPr marL="511175" lvl="1" indent="-285750">
              <a:buFont typeface="+mj-lt"/>
              <a:buAutoNum type="arabicPeriod"/>
            </a:pPr>
            <a:r>
              <a:rPr lang="en-US" sz="2000" dirty="0"/>
              <a:t>Record results of the discussion</a:t>
            </a:r>
          </a:p>
          <a:p>
            <a:pPr marL="511175" lvl="1" indent="-285750">
              <a:buFont typeface="+mj-lt"/>
              <a:buAutoNum type="arabicPeriod"/>
            </a:pPr>
            <a:r>
              <a:rPr lang="en-US" sz="2000" dirty="0"/>
              <a:t>Choose a group member to brief the findings</a:t>
            </a:r>
          </a:p>
        </p:txBody>
      </p:sp>
      <p:cxnSp>
        <p:nvCxnSpPr>
          <p:cNvPr id="7" name="Straight Connector 6">
            <a:extLst>
              <a:ext uri="{C183D7F6-B498-43B3-948B-1728B52AA6E4}">
                <adec:decorative xmlns:adec="http://schemas.microsoft.com/office/drawing/2017/decorative" xmlns="" val="1"/>
              </a:ext>
            </a:extLst>
          </p:cNvPr>
          <p:cNvCxnSpPr/>
          <p:nvPr/>
        </p:nvCxnSpPr>
        <p:spPr>
          <a:xfrm>
            <a:off x="4402883" y="1482810"/>
            <a:ext cx="0" cy="4267200"/>
          </a:xfrm>
          <a:prstGeom prst="line">
            <a:avLst/>
          </a:prstGeom>
          <a:ln w="47625"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E7554458-43BD-4853-9FD0-AFB4E3BF625A}"/>
              </a:ext>
              <a:ext uri="{C183D7F6-B498-43B3-948B-1728B52AA6E4}">
                <adec:decorative xmlns:adec="http://schemas.microsoft.com/office/drawing/2017/decorative" xmlns="" val="1"/>
              </a:ext>
            </a:extLst>
          </p:cNvPr>
          <p:cNvSpPr/>
          <p:nvPr/>
        </p:nvSpPr>
        <p:spPr>
          <a:xfrm>
            <a:off x="7467600" y="302077"/>
            <a:ext cx="838200" cy="840923"/>
          </a:xfrm>
          <a:prstGeom prst="ellipse">
            <a:avLst/>
          </a:prstGeom>
        </p:spPr>
        <p:style>
          <a:lnRef idx="0">
            <a:schemeClr val="accent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11" name="Rectangle 10" descr="Tools">
            <a:extLst>
              <a:ext uri="{FF2B5EF4-FFF2-40B4-BE49-F238E27FC236}">
                <a16:creationId xmlns:a16="http://schemas.microsoft.com/office/drawing/2014/main" id="{419907F2-ABA0-4017-B4C1-6F85031CCAF3}"/>
              </a:ext>
            </a:extLst>
          </p:cNvPr>
          <p:cNvSpPr/>
          <p:nvPr/>
        </p:nvSpPr>
        <p:spPr>
          <a:xfrm>
            <a:off x="7620001" y="473425"/>
            <a:ext cx="533400" cy="517175"/>
          </a:xfrm>
          <a:prstGeom prst="rect">
            <a:avLst/>
          </a:prstGeom>
          <a: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5" name="Slide Number Placeholder 4"/>
          <p:cNvSpPr>
            <a:spLocks noGrp="1"/>
          </p:cNvSpPr>
          <p:nvPr>
            <p:ph type="sldNum" sz="quarter" idx="12"/>
          </p:nvPr>
        </p:nvSpPr>
        <p:spPr/>
        <p:txBody>
          <a:bodyPr/>
          <a:lstStyle/>
          <a:p>
            <a:fld id="{5DFF13A9-1037-4D5A-A349-B944681F0EB5}" type="slidenum">
              <a:rPr lang="en-US" smtClean="0"/>
              <a:pPr/>
              <a:t>24</a:t>
            </a:fld>
            <a:endParaRPr lang="en-US" dirty="0"/>
          </a:p>
        </p:txBody>
      </p:sp>
    </p:spTree>
    <p:extLst>
      <p:ext uri="{BB962C8B-B14F-4D97-AF65-F5344CB8AC3E}">
        <p14:creationId xmlns:p14="http://schemas.microsoft.com/office/powerpoint/2010/main" val="453111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47368" y="190142"/>
            <a:ext cx="8229600" cy="1143000"/>
          </a:xfrm>
        </p:spPr>
        <p:txBody>
          <a:bodyPr>
            <a:normAutofit/>
          </a:bodyPr>
          <a:lstStyle/>
          <a:p>
            <a:r>
              <a:rPr lang="en-US" sz="3600" dirty="0">
                <a:latin typeface="+mj-lt"/>
              </a:rPr>
              <a:t>Identify Potential Training</a:t>
            </a:r>
          </a:p>
        </p:txBody>
      </p:sp>
      <p:sp>
        <p:nvSpPr>
          <p:cNvPr id="3" name="Content Placeholder 2"/>
          <p:cNvSpPr>
            <a:spLocks noGrp="1"/>
          </p:cNvSpPr>
          <p:nvPr>
            <p:ph sz="half" idx="1"/>
          </p:nvPr>
        </p:nvSpPr>
        <p:spPr>
          <a:xfrm>
            <a:off x="457200" y="1228111"/>
            <a:ext cx="4038600" cy="4724400"/>
          </a:xfrm>
        </p:spPr>
        <p:txBody>
          <a:bodyPr>
            <a:normAutofit fontScale="92500" lnSpcReduction="10000"/>
          </a:bodyPr>
          <a:lstStyle/>
          <a:p>
            <a:pPr marL="0" indent="0">
              <a:buNone/>
            </a:pPr>
            <a:r>
              <a:rPr lang="en-US" b="1" dirty="0"/>
              <a:t>Objective:</a:t>
            </a:r>
            <a:r>
              <a:rPr lang="en-US" dirty="0"/>
              <a:t> Identify potential training priorities and opportunities for inclusion in the multi-year schedule</a:t>
            </a:r>
          </a:p>
          <a:p>
            <a:pPr marL="0" indent="0">
              <a:buNone/>
            </a:pPr>
            <a:r>
              <a:rPr lang="en-US" b="1" dirty="0"/>
              <a:t>Consider:</a:t>
            </a:r>
          </a:p>
          <a:p>
            <a:pPr lvl="1">
              <a:buFont typeface="Wingdings" panose="05000000000000000000" pitchFamily="2" charset="2"/>
              <a:buChar char="§"/>
            </a:pPr>
            <a:r>
              <a:rPr lang="en-US" dirty="0"/>
              <a:t>Current training capabilities and planned courses</a:t>
            </a:r>
          </a:p>
          <a:p>
            <a:pPr lvl="1">
              <a:buFont typeface="Wingdings" panose="05000000000000000000" pitchFamily="2" charset="2"/>
              <a:buChar char="§"/>
            </a:pPr>
            <a:r>
              <a:rPr lang="en-US" dirty="0"/>
              <a:t>Jurisdictional/Organizational customized training</a:t>
            </a:r>
          </a:p>
          <a:p>
            <a:pPr lvl="1">
              <a:buFont typeface="Wingdings" panose="05000000000000000000" pitchFamily="2" charset="2"/>
              <a:buChar char="§"/>
            </a:pPr>
            <a:r>
              <a:rPr lang="en-US" dirty="0"/>
              <a:t>Recurring training requirements</a:t>
            </a:r>
          </a:p>
          <a:p>
            <a:pPr lvl="1">
              <a:buFont typeface="Wingdings" panose="05000000000000000000" pitchFamily="2" charset="2"/>
              <a:buChar char="§"/>
            </a:pPr>
            <a:r>
              <a:rPr lang="en-US" dirty="0"/>
              <a:t>Training needed to close gaps</a:t>
            </a:r>
          </a:p>
          <a:p>
            <a:pPr lvl="1">
              <a:buFont typeface="Wingdings" panose="05000000000000000000" pitchFamily="2" charset="2"/>
              <a:buChar char="§"/>
            </a:pPr>
            <a:r>
              <a:rPr lang="en-US" dirty="0"/>
              <a:t>Training needs prior to exercises</a:t>
            </a:r>
          </a:p>
          <a:p>
            <a:pPr lvl="1">
              <a:buFont typeface="Wingdings" panose="05000000000000000000" pitchFamily="2" charset="2"/>
              <a:buChar char="§"/>
            </a:pPr>
            <a:r>
              <a:rPr lang="en-US" dirty="0"/>
              <a:t>Training options available</a:t>
            </a:r>
          </a:p>
        </p:txBody>
      </p:sp>
      <p:sp>
        <p:nvSpPr>
          <p:cNvPr id="4" name="Content Placeholder 3"/>
          <p:cNvSpPr>
            <a:spLocks noGrp="1"/>
          </p:cNvSpPr>
          <p:nvPr>
            <p:ph sz="half" idx="2"/>
          </p:nvPr>
        </p:nvSpPr>
        <p:spPr>
          <a:xfrm>
            <a:off x="4638368" y="1228111"/>
            <a:ext cx="4038600" cy="4525963"/>
          </a:xfrm>
        </p:spPr>
        <p:txBody>
          <a:bodyPr>
            <a:normAutofit fontScale="92500" lnSpcReduction="10000"/>
          </a:bodyPr>
          <a:lstStyle/>
          <a:p>
            <a:pPr marL="0" indent="0">
              <a:buNone/>
            </a:pPr>
            <a:r>
              <a:rPr lang="en-US" b="1" dirty="0"/>
              <a:t>Instructions:</a:t>
            </a:r>
          </a:p>
          <a:p>
            <a:pPr marL="511175" lvl="1" indent="-285750">
              <a:buFont typeface="+mj-lt"/>
              <a:buAutoNum type="arabicPeriod"/>
            </a:pPr>
            <a:r>
              <a:rPr lang="en-US" dirty="0"/>
              <a:t>Locate the other members of your jurisdiction/organization</a:t>
            </a:r>
          </a:p>
          <a:p>
            <a:pPr marL="511175" lvl="1" indent="-285750">
              <a:buFont typeface="+mj-lt"/>
              <a:buAutoNum type="arabicPeriod"/>
            </a:pPr>
            <a:r>
              <a:rPr lang="en-US" dirty="0"/>
              <a:t>As a group, identify potential training events</a:t>
            </a:r>
          </a:p>
          <a:p>
            <a:pPr marL="511175" lvl="1" indent="-285750">
              <a:buFont typeface="+mj-lt"/>
              <a:buAutoNum type="arabicPeriod"/>
            </a:pPr>
            <a:r>
              <a:rPr lang="en-US" dirty="0"/>
              <a:t>Record the potential training events, including the focus, audience, and date</a:t>
            </a:r>
          </a:p>
          <a:p>
            <a:pPr marL="511175" lvl="1" indent="-285750">
              <a:buFont typeface="+mj-lt"/>
              <a:buAutoNum type="arabicPeriod"/>
            </a:pPr>
            <a:r>
              <a:rPr lang="en-US" dirty="0"/>
              <a:t>Choose a group member to brief the findings</a:t>
            </a:r>
          </a:p>
        </p:txBody>
      </p:sp>
      <p:cxnSp>
        <p:nvCxnSpPr>
          <p:cNvPr id="7" name="Straight Connector 6">
            <a:extLst>
              <a:ext uri="{C183D7F6-B498-43B3-948B-1728B52AA6E4}">
                <adec:decorative xmlns:adec="http://schemas.microsoft.com/office/drawing/2017/decorative" xmlns="" val="1"/>
              </a:ext>
            </a:extLst>
          </p:cNvPr>
          <p:cNvCxnSpPr>
            <a:cxnSpLocks/>
          </p:cNvCxnSpPr>
          <p:nvPr/>
        </p:nvCxnSpPr>
        <p:spPr>
          <a:xfrm>
            <a:off x="4572000" y="1333142"/>
            <a:ext cx="0" cy="4458058"/>
          </a:xfrm>
          <a:prstGeom prst="line">
            <a:avLst/>
          </a:prstGeom>
          <a:ln w="47625"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B16A0455-5842-40A4-B873-F076E59C9F37}"/>
              </a:ext>
              <a:ext uri="{C183D7F6-B498-43B3-948B-1728B52AA6E4}">
                <adec:decorative xmlns:adec="http://schemas.microsoft.com/office/drawing/2017/decorative" xmlns="" val="1"/>
              </a:ext>
            </a:extLst>
          </p:cNvPr>
          <p:cNvSpPr/>
          <p:nvPr/>
        </p:nvSpPr>
        <p:spPr>
          <a:xfrm>
            <a:off x="7391400" y="295074"/>
            <a:ext cx="990600" cy="933038"/>
          </a:xfrm>
          <a:prstGeom prst="ellipse">
            <a:avLst/>
          </a:prstGeom>
        </p:spPr>
        <p:style>
          <a:lnRef idx="0">
            <a:schemeClr val="accent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11" name="Rectangle 10" descr="Teacher">
            <a:extLst>
              <a:ext uri="{FF2B5EF4-FFF2-40B4-BE49-F238E27FC236}">
                <a16:creationId xmlns:a16="http://schemas.microsoft.com/office/drawing/2014/main" id="{CAAEB8B1-A7B9-4566-9823-106D6063390C}"/>
              </a:ext>
            </a:extLst>
          </p:cNvPr>
          <p:cNvSpPr/>
          <p:nvPr/>
        </p:nvSpPr>
        <p:spPr>
          <a:xfrm>
            <a:off x="7543800" y="466421"/>
            <a:ext cx="618744" cy="580189"/>
          </a:xfrm>
          <a:prstGeom prst="rect">
            <a:avLst/>
          </a:prstGeom>
          <a: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 name="Slide Number Placeholder 1"/>
          <p:cNvSpPr>
            <a:spLocks noGrp="1"/>
          </p:cNvSpPr>
          <p:nvPr>
            <p:ph type="sldNum" sz="quarter" idx="12"/>
          </p:nvPr>
        </p:nvSpPr>
        <p:spPr/>
        <p:txBody>
          <a:bodyPr/>
          <a:lstStyle/>
          <a:p>
            <a:fld id="{5DFF13A9-1037-4D5A-A349-B944681F0EB5}"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47368" y="190142"/>
            <a:ext cx="8229600" cy="1143000"/>
          </a:xfrm>
        </p:spPr>
        <p:txBody>
          <a:bodyPr>
            <a:normAutofit/>
          </a:bodyPr>
          <a:lstStyle/>
          <a:p>
            <a:r>
              <a:rPr lang="en-US" sz="3600" dirty="0">
                <a:latin typeface="+mj-lt"/>
              </a:rPr>
              <a:t>Identify Potential Exercises</a:t>
            </a:r>
          </a:p>
        </p:txBody>
      </p:sp>
      <p:sp>
        <p:nvSpPr>
          <p:cNvPr id="3" name="Content Placeholder 2"/>
          <p:cNvSpPr>
            <a:spLocks noGrp="1"/>
          </p:cNvSpPr>
          <p:nvPr>
            <p:ph sz="half" idx="1"/>
          </p:nvPr>
        </p:nvSpPr>
        <p:spPr>
          <a:xfrm>
            <a:off x="457199" y="1228111"/>
            <a:ext cx="4876801" cy="5493364"/>
          </a:xfrm>
        </p:spPr>
        <p:txBody>
          <a:bodyPr>
            <a:normAutofit fontScale="32500" lnSpcReduction="20000"/>
          </a:bodyPr>
          <a:lstStyle/>
          <a:p>
            <a:pPr marL="0" indent="0">
              <a:lnSpc>
                <a:spcPct val="90000"/>
              </a:lnSpc>
              <a:spcAft>
                <a:spcPts val="600"/>
              </a:spcAft>
              <a:buNone/>
            </a:pPr>
            <a:r>
              <a:rPr lang="en-US" sz="6200" b="1" dirty="0">
                <a:solidFill>
                  <a:schemeClr val="bg2">
                    <a:lumMod val="10000"/>
                  </a:schemeClr>
                </a:solidFill>
                <a:latin typeface="Franklin Gothic Book" panose="020B0503020102020204" pitchFamily="34" charset="0"/>
              </a:rPr>
              <a:t>Objective:</a:t>
            </a:r>
            <a:r>
              <a:rPr lang="en-US" sz="6200" dirty="0">
                <a:solidFill>
                  <a:schemeClr val="bg2">
                    <a:lumMod val="10000"/>
                  </a:schemeClr>
                </a:solidFill>
                <a:latin typeface="Franklin Gothic Book" panose="020B0503020102020204" pitchFamily="34" charset="0"/>
              </a:rPr>
              <a:t> As a group, identify potential exercises for inclusion in the multi-year schedule</a:t>
            </a:r>
          </a:p>
          <a:p>
            <a:pPr marL="0" indent="0">
              <a:lnSpc>
                <a:spcPct val="90000"/>
              </a:lnSpc>
              <a:buNone/>
            </a:pPr>
            <a:r>
              <a:rPr lang="en-US" sz="6200" b="1" dirty="0">
                <a:solidFill>
                  <a:schemeClr val="bg2">
                    <a:lumMod val="10000"/>
                  </a:schemeClr>
                </a:solidFill>
                <a:latin typeface="Franklin Gothic Book" panose="020B0503020102020204" pitchFamily="34" charset="0"/>
              </a:rPr>
              <a:t>Consider:</a:t>
            </a:r>
          </a:p>
          <a:p>
            <a:pPr marL="287338" lvl="1" indent="-177800">
              <a:lnSpc>
                <a:spcPct val="90000"/>
              </a:lnSpc>
              <a:spcBef>
                <a:spcPts val="600"/>
              </a:spcBef>
              <a:buFont typeface="Wingdings" panose="05000000000000000000" pitchFamily="2" charset="2"/>
              <a:buChar char="§"/>
            </a:pPr>
            <a:r>
              <a:rPr lang="en-US" sz="6200" dirty="0">
                <a:solidFill>
                  <a:schemeClr val="bg2">
                    <a:lumMod val="10000"/>
                  </a:schemeClr>
                </a:solidFill>
                <a:latin typeface="Franklin Gothic Book" panose="020B0503020102020204" pitchFamily="34" charset="0"/>
              </a:rPr>
              <a:t>What changes to plans, policies, procedures, and checklists need validating?</a:t>
            </a:r>
          </a:p>
          <a:p>
            <a:pPr marL="287338" lvl="1" indent="-177800">
              <a:lnSpc>
                <a:spcPct val="90000"/>
              </a:lnSpc>
              <a:spcBef>
                <a:spcPts val="600"/>
              </a:spcBef>
              <a:buFont typeface="Wingdings" panose="05000000000000000000" pitchFamily="2" charset="2"/>
              <a:buChar char="§"/>
            </a:pPr>
            <a:r>
              <a:rPr lang="en-US" sz="6200" dirty="0">
                <a:solidFill>
                  <a:schemeClr val="bg2">
                    <a:lumMod val="10000"/>
                  </a:schemeClr>
                </a:solidFill>
                <a:latin typeface="Franklin Gothic Book" panose="020B0503020102020204" pitchFamily="34" charset="0"/>
              </a:rPr>
              <a:t>What jurisdictions/organizations, departments, and teams need exercising and in what way?</a:t>
            </a:r>
          </a:p>
          <a:p>
            <a:pPr marL="287338" lvl="1" indent="-177800">
              <a:lnSpc>
                <a:spcPct val="90000"/>
              </a:lnSpc>
              <a:spcBef>
                <a:spcPts val="600"/>
              </a:spcBef>
              <a:buFont typeface="Wingdings" panose="05000000000000000000" pitchFamily="2" charset="2"/>
              <a:buChar char="§"/>
            </a:pPr>
            <a:r>
              <a:rPr lang="en-US" sz="6200" dirty="0">
                <a:solidFill>
                  <a:schemeClr val="bg2">
                    <a:lumMod val="10000"/>
                  </a:schemeClr>
                </a:solidFill>
                <a:latin typeface="Franklin Gothic Book" panose="020B0503020102020204" pitchFamily="34" charset="0"/>
              </a:rPr>
              <a:t>Does equipment usage need validating?</a:t>
            </a:r>
          </a:p>
          <a:p>
            <a:pPr marL="287338" lvl="1" indent="-177800">
              <a:lnSpc>
                <a:spcPct val="90000"/>
              </a:lnSpc>
              <a:spcBef>
                <a:spcPts val="600"/>
              </a:spcBef>
              <a:buFont typeface="Wingdings" panose="05000000000000000000" pitchFamily="2" charset="2"/>
              <a:buChar char="§"/>
            </a:pPr>
            <a:r>
              <a:rPr lang="en-US" sz="6200" dirty="0">
                <a:solidFill>
                  <a:schemeClr val="bg2">
                    <a:lumMod val="10000"/>
                  </a:schemeClr>
                </a:solidFill>
                <a:latin typeface="Franklin Gothic Book" panose="020B0503020102020204" pitchFamily="34" charset="0"/>
              </a:rPr>
              <a:t>What training is needed prior to exercising? Identify training.</a:t>
            </a:r>
          </a:p>
          <a:p>
            <a:pPr marL="287338" lvl="1" indent="-177800">
              <a:lnSpc>
                <a:spcPct val="90000"/>
              </a:lnSpc>
              <a:spcBef>
                <a:spcPts val="600"/>
              </a:spcBef>
              <a:buFont typeface="Wingdings" panose="05000000000000000000" pitchFamily="2" charset="2"/>
              <a:buChar char="§"/>
            </a:pPr>
            <a:r>
              <a:rPr lang="en-US" sz="6200" dirty="0">
                <a:solidFill>
                  <a:schemeClr val="bg2">
                    <a:lumMod val="10000"/>
                  </a:schemeClr>
                </a:solidFill>
                <a:latin typeface="Franklin Gothic Book" panose="020B0503020102020204" pitchFamily="34" charset="0"/>
              </a:rPr>
              <a:t>What previous corrective actions need to be validated? </a:t>
            </a:r>
          </a:p>
          <a:p>
            <a:pPr marL="287338" lvl="1" indent="-177800">
              <a:lnSpc>
                <a:spcPct val="90000"/>
              </a:lnSpc>
              <a:spcBef>
                <a:spcPts val="600"/>
              </a:spcBef>
              <a:buFont typeface="Wingdings" panose="05000000000000000000" pitchFamily="2" charset="2"/>
              <a:buChar char="§"/>
            </a:pPr>
            <a:r>
              <a:rPr lang="en-US" sz="6200" dirty="0">
                <a:solidFill>
                  <a:schemeClr val="bg2">
                    <a:lumMod val="10000"/>
                  </a:schemeClr>
                </a:solidFill>
                <a:latin typeface="Franklin Gothic Book" panose="020B0503020102020204" pitchFamily="34" charset="0"/>
              </a:rPr>
              <a:t>What types of exercises will meet needs? </a:t>
            </a:r>
          </a:p>
          <a:p>
            <a:pPr marL="287338" lvl="1" indent="-177800">
              <a:lnSpc>
                <a:spcPct val="90000"/>
              </a:lnSpc>
              <a:spcBef>
                <a:spcPts val="600"/>
              </a:spcBef>
              <a:buFont typeface="Wingdings" panose="05000000000000000000" pitchFamily="2" charset="2"/>
              <a:buChar char="§"/>
            </a:pPr>
            <a:r>
              <a:rPr lang="en-US" sz="6200" dirty="0">
                <a:solidFill>
                  <a:schemeClr val="bg2">
                    <a:lumMod val="10000"/>
                  </a:schemeClr>
                </a:solidFill>
                <a:latin typeface="Franklin Gothic Book" panose="020B0503020102020204" pitchFamily="34" charset="0"/>
              </a:rPr>
              <a:t>What is the goal or intended outcome of the chosen exercises? </a:t>
            </a:r>
          </a:p>
        </p:txBody>
      </p:sp>
      <p:sp>
        <p:nvSpPr>
          <p:cNvPr id="4" name="Content Placeholder 3"/>
          <p:cNvSpPr>
            <a:spLocks noGrp="1"/>
          </p:cNvSpPr>
          <p:nvPr>
            <p:ph sz="half" idx="2"/>
          </p:nvPr>
        </p:nvSpPr>
        <p:spPr>
          <a:xfrm>
            <a:off x="5257800" y="1228111"/>
            <a:ext cx="3733794" cy="5128239"/>
          </a:xfrm>
        </p:spPr>
        <p:txBody>
          <a:bodyPr>
            <a:noAutofit/>
          </a:bodyPr>
          <a:lstStyle/>
          <a:p>
            <a:pPr marL="0" indent="0">
              <a:buNone/>
            </a:pPr>
            <a:r>
              <a:rPr lang="en-US" sz="2000" b="1" dirty="0">
                <a:latin typeface="Franklin Gothic Book" panose="020B0503020102020204" pitchFamily="34" charset="0"/>
              </a:rPr>
              <a:t>Instructions:</a:t>
            </a:r>
          </a:p>
          <a:p>
            <a:pPr marL="511175" lvl="1" indent="-401638">
              <a:buFont typeface="+mj-lt"/>
              <a:buAutoNum type="arabicPeriod"/>
            </a:pPr>
            <a:r>
              <a:rPr lang="en-US" sz="2000" dirty="0">
                <a:latin typeface="Franklin Gothic Book" panose="020B0503020102020204" pitchFamily="34" charset="0"/>
              </a:rPr>
              <a:t>Locate the other members of your jurisdiction/organization</a:t>
            </a:r>
          </a:p>
          <a:p>
            <a:pPr marL="511175" lvl="1" indent="-401638">
              <a:buFont typeface="+mj-lt"/>
              <a:buAutoNum type="arabicPeriod"/>
            </a:pPr>
            <a:r>
              <a:rPr lang="en-US" sz="2000" dirty="0">
                <a:latin typeface="Franklin Gothic Book" panose="020B0503020102020204" pitchFamily="34" charset="0"/>
              </a:rPr>
              <a:t>As a group, identify potential exercises</a:t>
            </a:r>
          </a:p>
          <a:p>
            <a:pPr marL="511175" lvl="1" indent="-401638">
              <a:buFont typeface="+mj-lt"/>
              <a:buAutoNum type="arabicPeriod"/>
            </a:pPr>
            <a:r>
              <a:rPr lang="en-US" sz="2000" dirty="0">
                <a:latin typeface="Franklin Gothic Book" panose="020B0503020102020204" pitchFamily="34" charset="0"/>
              </a:rPr>
              <a:t>Record the potential exercises events, including the focus, audience, and date</a:t>
            </a:r>
          </a:p>
          <a:p>
            <a:pPr marL="511175" lvl="1" indent="-401638">
              <a:buFont typeface="+mj-lt"/>
              <a:buAutoNum type="arabicPeriod"/>
            </a:pPr>
            <a:r>
              <a:rPr lang="en-US" sz="2000" dirty="0">
                <a:latin typeface="Franklin Gothic Book" panose="020B0503020102020204" pitchFamily="34" charset="0"/>
              </a:rPr>
              <a:t>Choose a group member to brief the findings.</a:t>
            </a:r>
          </a:p>
        </p:txBody>
      </p:sp>
      <p:cxnSp>
        <p:nvCxnSpPr>
          <p:cNvPr id="7" name="Straight Connector 6">
            <a:extLst>
              <a:ext uri="{C183D7F6-B498-43B3-948B-1728B52AA6E4}">
                <adec:decorative xmlns:adec="http://schemas.microsoft.com/office/drawing/2017/decorative" xmlns="" val="1"/>
              </a:ext>
            </a:extLst>
          </p:cNvPr>
          <p:cNvCxnSpPr>
            <a:cxnSpLocks/>
          </p:cNvCxnSpPr>
          <p:nvPr/>
        </p:nvCxnSpPr>
        <p:spPr>
          <a:xfrm>
            <a:off x="5257800" y="1333142"/>
            <a:ext cx="0" cy="4458058"/>
          </a:xfrm>
          <a:prstGeom prst="line">
            <a:avLst/>
          </a:prstGeom>
          <a:ln w="47625"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7672B88B-24F4-4638-9D18-B544CD94E53E}"/>
              </a:ext>
              <a:ext uri="{C183D7F6-B498-43B3-948B-1728B52AA6E4}">
                <adec:decorative xmlns:adec="http://schemas.microsoft.com/office/drawing/2017/decorative" xmlns="" val="1"/>
              </a:ext>
            </a:extLst>
          </p:cNvPr>
          <p:cNvSpPr/>
          <p:nvPr/>
        </p:nvSpPr>
        <p:spPr>
          <a:xfrm>
            <a:off x="7391400" y="345172"/>
            <a:ext cx="914400" cy="882940"/>
          </a:xfrm>
          <a:prstGeom prst="ellipse">
            <a:avLst/>
          </a:prstGeom>
        </p:spPr>
        <p:style>
          <a:lnRef idx="0">
            <a:schemeClr val="accent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11" name="Rectangle 10" descr="Checkmark">
            <a:extLst>
              <a:ext uri="{FF2B5EF4-FFF2-40B4-BE49-F238E27FC236}">
                <a16:creationId xmlns:a16="http://schemas.microsoft.com/office/drawing/2014/main" id="{3714D50D-83A0-4B7B-AA77-573117B8E569}"/>
              </a:ext>
            </a:extLst>
          </p:cNvPr>
          <p:cNvSpPr/>
          <p:nvPr/>
        </p:nvSpPr>
        <p:spPr>
          <a:xfrm>
            <a:off x="7620000" y="533400"/>
            <a:ext cx="530351" cy="512105"/>
          </a:xfrm>
          <a:prstGeom prst="rect">
            <a:avLst/>
          </a:prstGeom>
          <a: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 name="Slide Number Placeholder 1"/>
          <p:cNvSpPr>
            <a:spLocks noGrp="1"/>
          </p:cNvSpPr>
          <p:nvPr>
            <p:ph type="sldNum" sz="quarter" idx="12"/>
          </p:nvPr>
        </p:nvSpPr>
        <p:spPr/>
        <p:txBody>
          <a:bodyPr/>
          <a:lstStyle/>
          <a:p>
            <a:fld id="{5DFF13A9-1037-4D5A-A349-B944681F0EB5}" type="slidenum">
              <a:rPr lang="en-US" smtClean="0"/>
              <a:pPr/>
              <a:t>26</a:t>
            </a:fld>
            <a:endParaRPr lang="en-US" dirty="0"/>
          </a:p>
        </p:txBody>
      </p:sp>
    </p:spTree>
    <p:extLst>
      <p:ext uri="{BB962C8B-B14F-4D97-AF65-F5344CB8AC3E}">
        <p14:creationId xmlns:p14="http://schemas.microsoft.com/office/powerpoint/2010/main" val="3136283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04800"/>
            <a:ext cx="7102522" cy="1143000"/>
          </a:xfrm>
        </p:spPr>
        <p:txBody>
          <a:bodyPr>
            <a:noAutofit/>
          </a:bodyPr>
          <a:lstStyle/>
          <a:p>
            <a:pPr>
              <a:lnSpc>
                <a:spcPct val="80000"/>
              </a:lnSpc>
            </a:pPr>
            <a:r>
              <a:rPr lang="en-US" sz="3600" dirty="0">
                <a:latin typeface="+mj-lt"/>
              </a:rPr>
              <a:t>Update/Build the Multi-Year Schedule</a:t>
            </a:r>
          </a:p>
        </p:txBody>
      </p:sp>
      <p:sp>
        <p:nvSpPr>
          <p:cNvPr id="3" name="Content Placeholder 2"/>
          <p:cNvSpPr>
            <a:spLocks noGrp="1"/>
          </p:cNvSpPr>
          <p:nvPr>
            <p:ph sz="half" idx="1"/>
          </p:nvPr>
        </p:nvSpPr>
        <p:spPr/>
        <p:txBody>
          <a:bodyPr>
            <a:normAutofit/>
          </a:bodyPr>
          <a:lstStyle/>
          <a:p>
            <a:pPr marL="0" indent="0">
              <a:spcAft>
                <a:spcPts val="1200"/>
              </a:spcAft>
              <a:buNone/>
            </a:pPr>
            <a:r>
              <a:rPr lang="en-US" sz="2000" b="1" dirty="0"/>
              <a:t>Objective:</a:t>
            </a:r>
            <a:r>
              <a:rPr lang="en-US" sz="2000" dirty="0"/>
              <a:t> Update or build the multi-year schedule of preparedness activities</a:t>
            </a:r>
          </a:p>
          <a:p>
            <a:pPr marL="0" indent="0">
              <a:buNone/>
            </a:pPr>
            <a:r>
              <a:rPr lang="en-US" sz="2000" b="1" dirty="0"/>
              <a:t>Consider:</a:t>
            </a:r>
          </a:p>
          <a:p>
            <a:pPr marL="558800" lvl="1" indent="-342900">
              <a:spcBef>
                <a:spcPts val="600"/>
              </a:spcBef>
              <a:buFont typeface="Wingdings" panose="05000000000000000000" pitchFamily="2" charset="2"/>
              <a:buChar char="§"/>
            </a:pPr>
            <a:r>
              <a:rPr lang="en-US" sz="2000" dirty="0"/>
              <a:t>Preparedness factors identified in previous tasks (plan, organize/equip, train, exercise, and improve)</a:t>
            </a:r>
          </a:p>
          <a:p>
            <a:pPr marL="558800" lvl="1" indent="-342900">
              <a:spcBef>
                <a:spcPts val="600"/>
              </a:spcBef>
              <a:buFont typeface="Wingdings" panose="05000000000000000000" pitchFamily="2" charset="2"/>
              <a:buChar char="§"/>
            </a:pPr>
            <a:r>
              <a:rPr lang="en-US" sz="2000" dirty="0"/>
              <a:t>Activities that promote collaboration</a:t>
            </a:r>
          </a:p>
          <a:p>
            <a:pPr marL="558800" lvl="1" indent="-342900">
              <a:spcBef>
                <a:spcPts val="600"/>
              </a:spcBef>
              <a:buFont typeface="Wingdings" panose="05000000000000000000" pitchFamily="2" charset="2"/>
              <a:buChar char="§"/>
            </a:pPr>
            <a:r>
              <a:rPr lang="en-US" sz="2000" dirty="0"/>
              <a:t>Activities involving the Whole Community</a:t>
            </a:r>
          </a:p>
        </p:txBody>
      </p:sp>
      <p:sp>
        <p:nvSpPr>
          <p:cNvPr id="4" name="Content Placeholder 3"/>
          <p:cNvSpPr>
            <a:spLocks noGrp="1"/>
          </p:cNvSpPr>
          <p:nvPr>
            <p:ph sz="half" idx="2"/>
          </p:nvPr>
        </p:nvSpPr>
        <p:spPr>
          <a:xfrm>
            <a:off x="4495800" y="1600200"/>
            <a:ext cx="4419600" cy="4525963"/>
          </a:xfrm>
        </p:spPr>
        <p:txBody>
          <a:bodyPr>
            <a:noAutofit/>
          </a:bodyPr>
          <a:lstStyle/>
          <a:p>
            <a:pPr marL="0" indent="0">
              <a:buNone/>
            </a:pPr>
            <a:r>
              <a:rPr lang="en-US" sz="2000" b="1" dirty="0"/>
              <a:t>Instructions:</a:t>
            </a:r>
          </a:p>
          <a:p>
            <a:pPr marL="511175" lvl="1" indent="-285750">
              <a:buFont typeface="+mj-lt"/>
              <a:buAutoNum type="arabicPeriod"/>
            </a:pPr>
            <a:r>
              <a:rPr lang="en-US" sz="2000" dirty="0"/>
              <a:t>Populate planning activities identified</a:t>
            </a:r>
          </a:p>
          <a:p>
            <a:pPr marL="511175" lvl="1" indent="-285750">
              <a:buFont typeface="+mj-lt"/>
              <a:buAutoNum type="arabicPeriod"/>
            </a:pPr>
            <a:r>
              <a:rPr lang="en-US" sz="2000" dirty="0"/>
              <a:t>Select organize/equip activities identified to populate in the  multi-year schedule</a:t>
            </a:r>
          </a:p>
          <a:p>
            <a:pPr marL="511175" lvl="1" indent="-285750">
              <a:buFont typeface="+mj-lt"/>
              <a:buAutoNum type="arabicPeriod"/>
            </a:pPr>
            <a:r>
              <a:rPr lang="en-US" sz="2000" dirty="0"/>
              <a:t>Select exercises from the proposed list and identify tentative exercise conduct dates</a:t>
            </a:r>
          </a:p>
          <a:p>
            <a:pPr marL="511175" lvl="1" indent="-285750">
              <a:buFont typeface="+mj-lt"/>
              <a:buAutoNum type="arabicPeriod"/>
            </a:pPr>
            <a:r>
              <a:rPr lang="en-US" sz="2000" dirty="0"/>
              <a:t>Select training events and identify tentative conduct dates, scheduling around planning, organize/equip, and exercises, as appropriate</a:t>
            </a:r>
          </a:p>
        </p:txBody>
      </p:sp>
      <p:cxnSp>
        <p:nvCxnSpPr>
          <p:cNvPr id="5" name="Straight Connector 4">
            <a:extLst>
              <a:ext uri="{C183D7F6-B498-43B3-948B-1728B52AA6E4}">
                <adec:decorative xmlns:adec="http://schemas.microsoft.com/office/drawing/2017/decorative" xmlns="" val="1"/>
              </a:ext>
            </a:extLst>
          </p:cNvPr>
          <p:cNvCxnSpPr>
            <a:cxnSpLocks/>
          </p:cNvCxnSpPr>
          <p:nvPr/>
        </p:nvCxnSpPr>
        <p:spPr>
          <a:xfrm>
            <a:off x="4495800" y="1676400"/>
            <a:ext cx="0" cy="4449763"/>
          </a:xfrm>
          <a:prstGeom prst="line">
            <a:avLst/>
          </a:prstGeom>
          <a:ln w="47625"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CA8368B7-7BAD-4483-A3D2-5441A6AA0E25}"/>
              </a:ext>
              <a:ext uri="{C183D7F6-B498-43B3-948B-1728B52AA6E4}">
                <adec:decorative xmlns:adec="http://schemas.microsoft.com/office/drawing/2017/decorative" xmlns="" val="1"/>
              </a:ext>
            </a:extLst>
          </p:cNvPr>
          <p:cNvSpPr/>
          <p:nvPr/>
        </p:nvSpPr>
        <p:spPr>
          <a:xfrm>
            <a:off x="7315201" y="252461"/>
            <a:ext cx="956602" cy="971428"/>
          </a:xfrm>
          <a:prstGeom prst="ellipse">
            <a:avLst/>
          </a:prstGeom>
        </p:spPr>
        <p:style>
          <a:lnRef idx="0">
            <a:schemeClr val="accent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11" name="Rectangle 10" descr="Excavator">
            <a:extLst>
              <a:ext uri="{FF2B5EF4-FFF2-40B4-BE49-F238E27FC236}">
                <a16:creationId xmlns:a16="http://schemas.microsoft.com/office/drawing/2014/main" id="{4ABF1C0C-DCB4-4472-92A8-A3CC56A52219}"/>
              </a:ext>
            </a:extLst>
          </p:cNvPr>
          <p:cNvSpPr/>
          <p:nvPr/>
        </p:nvSpPr>
        <p:spPr>
          <a:xfrm>
            <a:off x="7467600" y="381000"/>
            <a:ext cx="704497" cy="648180"/>
          </a:xfrm>
          <a:prstGeom prst="rect">
            <a:avLst/>
          </a:prstGeom>
          <a: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 name="Slide Number Placeholder 1"/>
          <p:cNvSpPr>
            <a:spLocks noGrp="1"/>
          </p:cNvSpPr>
          <p:nvPr>
            <p:ph type="sldNum" sz="quarter" idx="12"/>
          </p:nvPr>
        </p:nvSpPr>
        <p:spPr/>
        <p:txBody>
          <a:bodyPr/>
          <a:lstStyle/>
          <a:p>
            <a:fld id="{5DFF13A9-1037-4D5A-A349-B944681F0EB5}"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94B4D1B-C4A7-481F-B571-D5D2FAFAFAB3}"/>
              </a:ext>
            </a:extLst>
          </p:cNvPr>
          <p:cNvSpPr>
            <a:spLocks noGrp="1"/>
          </p:cNvSpPr>
          <p:nvPr>
            <p:ph type="title"/>
          </p:nvPr>
        </p:nvSpPr>
        <p:spPr/>
        <p:txBody>
          <a:bodyPr/>
          <a:lstStyle/>
          <a:p>
            <a:r>
              <a:rPr lang="en-US" dirty="0">
                <a:solidFill>
                  <a:srgbClr val="E7E6E6">
                    <a:lumMod val="10000"/>
                  </a:srgbClr>
                </a:solidFill>
                <a:latin typeface="Franklin Gothic Medium" panose="020B0603020102020204"/>
                <a:ea typeface="+mn-ea"/>
                <a:cs typeface="+mn-cs"/>
              </a:rPr>
              <a:t>Integrated Preparedness Schedule</a:t>
            </a:r>
            <a:endParaRPr lang="en-US" dirty="0"/>
          </a:p>
        </p:txBody>
      </p:sp>
      <p:sp>
        <p:nvSpPr>
          <p:cNvPr id="9" name="Text Placeholder 8">
            <a:extLst>
              <a:ext uri="{FF2B5EF4-FFF2-40B4-BE49-F238E27FC236}">
                <a16:creationId xmlns:a16="http://schemas.microsoft.com/office/drawing/2014/main" id="{712575C8-59FD-422E-8390-648D085675ED}"/>
              </a:ext>
            </a:extLst>
          </p:cNvPr>
          <p:cNvSpPr>
            <a:spLocks noGrp="1"/>
          </p:cNvSpPr>
          <p:nvPr>
            <p:ph type="body" sz="quarter" idx="3"/>
          </p:nvPr>
        </p:nvSpPr>
        <p:spPr>
          <a:xfrm>
            <a:off x="471435" y="1097757"/>
            <a:ext cx="4041775" cy="639762"/>
          </a:xfrm>
        </p:spPr>
        <p:txBody>
          <a:bodyPr/>
          <a:lstStyle/>
          <a:p>
            <a:r>
              <a:rPr lang="en-US" dirty="0">
                <a:highlight>
                  <a:srgbClr val="FFFF00"/>
                </a:highlight>
              </a:rPr>
              <a:t>[Month 1]</a:t>
            </a:r>
          </a:p>
        </p:txBody>
      </p:sp>
      <p:graphicFrame>
        <p:nvGraphicFramePr>
          <p:cNvPr id="11" name="Table 11">
            <a:extLst>
              <a:ext uri="{FF2B5EF4-FFF2-40B4-BE49-F238E27FC236}">
                <a16:creationId xmlns:a16="http://schemas.microsoft.com/office/drawing/2014/main" id="{B8CA7BFC-BB38-4131-AEAF-6CEF648B37AF}"/>
              </a:ext>
            </a:extLst>
          </p:cNvPr>
          <p:cNvGraphicFramePr>
            <a:graphicFrameLocks noGrp="1"/>
          </p:cNvGraphicFramePr>
          <p:nvPr>
            <p:ph sz="quarter" idx="4"/>
            <p:extLst>
              <p:ext uri="{D42A27DB-BD31-4B8C-83A1-F6EECF244321}">
                <p14:modId xmlns:p14="http://schemas.microsoft.com/office/powerpoint/2010/main" val="1736173709"/>
              </p:ext>
            </p:extLst>
          </p:nvPr>
        </p:nvGraphicFramePr>
        <p:xfrm>
          <a:off x="530223" y="1839066"/>
          <a:ext cx="8083554" cy="2225040"/>
        </p:xfrm>
        <a:graphic>
          <a:graphicData uri="http://schemas.openxmlformats.org/drawingml/2006/table">
            <a:tbl>
              <a:tblPr firstRow="1" bandRow="1">
                <a:tableStyleId>{5C22544A-7EE6-4342-B048-85BDC9FD1C3A}</a:tableStyleId>
              </a:tblPr>
              <a:tblGrid>
                <a:gridCol w="1347259">
                  <a:extLst>
                    <a:ext uri="{9D8B030D-6E8A-4147-A177-3AD203B41FA5}">
                      <a16:colId xmlns:a16="http://schemas.microsoft.com/office/drawing/2014/main" val="3222051027"/>
                    </a:ext>
                  </a:extLst>
                </a:gridCol>
                <a:gridCol w="1347259">
                  <a:extLst>
                    <a:ext uri="{9D8B030D-6E8A-4147-A177-3AD203B41FA5}">
                      <a16:colId xmlns:a16="http://schemas.microsoft.com/office/drawing/2014/main" val="58203577"/>
                    </a:ext>
                  </a:extLst>
                </a:gridCol>
                <a:gridCol w="1347259">
                  <a:extLst>
                    <a:ext uri="{9D8B030D-6E8A-4147-A177-3AD203B41FA5}">
                      <a16:colId xmlns:a16="http://schemas.microsoft.com/office/drawing/2014/main" val="3510878834"/>
                    </a:ext>
                  </a:extLst>
                </a:gridCol>
                <a:gridCol w="1347259">
                  <a:extLst>
                    <a:ext uri="{9D8B030D-6E8A-4147-A177-3AD203B41FA5}">
                      <a16:colId xmlns:a16="http://schemas.microsoft.com/office/drawing/2014/main" val="4176148618"/>
                    </a:ext>
                  </a:extLst>
                </a:gridCol>
                <a:gridCol w="1347259">
                  <a:extLst>
                    <a:ext uri="{9D8B030D-6E8A-4147-A177-3AD203B41FA5}">
                      <a16:colId xmlns:a16="http://schemas.microsoft.com/office/drawing/2014/main" val="3258318827"/>
                    </a:ext>
                  </a:extLst>
                </a:gridCol>
                <a:gridCol w="1347259">
                  <a:extLst>
                    <a:ext uri="{9D8B030D-6E8A-4147-A177-3AD203B41FA5}">
                      <a16:colId xmlns:a16="http://schemas.microsoft.com/office/drawing/2014/main" val="2928522428"/>
                    </a:ext>
                  </a:extLst>
                </a:gridCol>
              </a:tblGrid>
              <a:tr h="370840">
                <a:tc>
                  <a:txBody>
                    <a:bodyPr/>
                    <a:lstStyle/>
                    <a:p>
                      <a:pPr algn="ctr"/>
                      <a:r>
                        <a:rPr lang="en-US" sz="1200" dirty="0"/>
                        <a:t>Activity</a:t>
                      </a:r>
                    </a:p>
                  </a:txBody>
                  <a:tcPr anchor="ctr"/>
                </a:tc>
                <a:tc>
                  <a:txBody>
                    <a:bodyPr/>
                    <a:lstStyle/>
                    <a:p>
                      <a:pPr algn="ctr"/>
                      <a:r>
                        <a:rPr lang="en-US" sz="1200" dirty="0"/>
                        <a:t>Priority</a:t>
                      </a:r>
                      <a:r>
                        <a:rPr lang="en-US" sz="1200" baseline="0" dirty="0"/>
                        <a:t> 1</a:t>
                      </a:r>
                      <a:endParaRPr lang="en-US" sz="1200" dirty="0"/>
                    </a:p>
                  </a:txBody>
                  <a:tcPr anchor="ctr"/>
                </a:tc>
                <a:tc>
                  <a:txBody>
                    <a:bodyPr/>
                    <a:lstStyle/>
                    <a:p>
                      <a:pPr algn="ctr"/>
                      <a:r>
                        <a:rPr lang="en-US" sz="1200" dirty="0"/>
                        <a:t>Priority</a:t>
                      </a:r>
                      <a:r>
                        <a:rPr lang="en-US" sz="1200" baseline="0" dirty="0"/>
                        <a:t> 2</a:t>
                      </a:r>
                      <a:endParaRPr lang="en-US" sz="1200" dirty="0"/>
                    </a:p>
                  </a:txBody>
                  <a:tcPr anchor="ctr"/>
                </a:tc>
                <a:tc>
                  <a:txBody>
                    <a:bodyPr/>
                    <a:lstStyle/>
                    <a:p>
                      <a:pPr algn="ctr"/>
                      <a:r>
                        <a:rPr lang="en-US" sz="1200" dirty="0"/>
                        <a:t>Priority</a:t>
                      </a:r>
                      <a:r>
                        <a:rPr lang="en-US" sz="1200" baseline="0" dirty="0"/>
                        <a:t> 3</a:t>
                      </a:r>
                    </a:p>
                  </a:txBody>
                  <a:tcPr anchor="ctr"/>
                </a:tc>
                <a:tc>
                  <a:txBody>
                    <a:bodyPr/>
                    <a:lstStyle/>
                    <a:p>
                      <a:pPr algn="ctr"/>
                      <a:r>
                        <a:rPr lang="en-US" sz="1200" dirty="0"/>
                        <a:t>Priority</a:t>
                      </a:r>
                      <a:r>
                        <a:rPr lang="en-US" sz="1200" baseline="0" dirty="0"/>
                        <a:t> 4</a:t>
                      </a:r>
                      <a:endParaRPr lang="en-US" sz="1200" dirty="0"/>
                    </a:p>
                  </a:txBody>
                  <a:tcPr anchor="ctr"/>
                </a:tc>
                <a:tc>
                  <a:txBody>
                    <a:bodyPr/>
                    <a:lstStyle/>
                    <a:p>
                      <a:pPr algn="ctr"/>
                      <a:r>
                        <a:rPr lang="en-US" sz="1200" dirty="0"/>
                        <a:t>Priority</a:t>
                      </a:r>
                      <a:r>
                        <a:rPr lang="en-US" sz="1200" baseline="0" dirty="0"/>
                        <a:t> 5</a:t>
                      </a:r>
                      <a:endParaRPr lang="en-US" sz="1200" dirty="0"/>
                    </a:p>
                  </a:txBody>
                  <a:tcPr anchor="ctr"/>
                </a:tc>
                <a:extLst>
                  <a:ext uri="{0D108BD9-81ED-4DB2-BD59-A6C34878D82A}">
                    <a16:rowId xmlns:a16="http://schemas.microsoft.com/office/drawing/2014/main" val="1040106338"/>
                  </a:ext>
                </a:extLst>
              </a:tr>
              <a:tr h="370840">
                <a:tc>
                  <a:txBody>
                    <a:bodyPr/>
                    <a:lstStyle/>
                    <a:p>
                      <a:pPr marL="0" marR="0">
                        <a:spcBef>
                          <a:spcPts val="0"/>
                        </a:spcBef>
                        <a:spcAft>
                          <a:spcPts val="600"/>
                        </a:spcAft>
                      </a:pPr>
                      <a:r>
                        <a:rPr lang="en-US" sz="1100" dirty="0">
                          <a:effectLst/>
                        </a:rPr>
                        <a:t>Plan</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915718557"/>
                  </a:ext>
                </a:extLst>
              </a:tr>
              <a:tr h="370840">
                <a:tc>
                  <a:txBody>
                    <a:bodyPr/>
                    <a:lstStyle/>
                    <a:p>
                      <a:pPr marL="0" marR="0">
                        <a:spcBef>
                          <a:spcPts val="0"/>
                        </a:spcBef>
                        <a:spcAft>
                          <a:spcPts val="600"/>
                        </a:spcAft>
                      </a:pPr>
                      <a:r>
                        <a:rPr lang="en-US" sz="1100" dirty="0">
                          <a:effectLst/>
                        </a:rPr>
                        <a:t>Organize</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1100"/>
                    </a:p>
                  </a:txBody>
                  <a:tcPr/>
                </a:tc>
                <a:tc>
                  <a:txBody>
                    <a:bodyPr/>
                    <a:lstStyle/>
                    <a:p>
                      <a:endParaRPr lang="en-US" sz="1100" dirty="0"/>
                    </a:p>
                  </a:txBody>
                  <a:tcPr/>
                </a:tc>
                <a:tc>
                  <a:txBody>
                    <a:bodyPr/>
                    <a:lstStyle/>
                    <a:p>
                      <a:endParaRPr lang="en-US" sz="1100"/>
                    </a:p>
                  </a:txBody>
                  <a:tcPr/>
                </a:tc>
                <a:tc>
                  <a:txBody>
                    <a:bodyPr/>
                    <a:lstStyle/>
                    <a:p>
                      <a:endParaRPr lang="en-US" sz="1100"/>
                    </a:p>
                  </a:txBody>
                  <a:tcPr/>
                </a:tc>
                <a:tc>
                  <a:txBody>
                    <a:bodyPr/>
                    <a:lstStyle/>
                    <a:p>
                      <a:endParaRPr lang="en-US" sz="1100" dirty="0"/>
                    </a:p>
                  </a:txBody>
                  <a:tcPr/>
                </a:tc>
                <a:extLst>
                  <a:ext uri="{0D108BD9-81ED-4DB2-BD59-A6C34878D82A}">
                    <a16:rowId xmlns:a16="http://schemas.microsoft.com/office/drawing/2014/main" val="4118246462"/>
                  </a:ext>
                </a:extLst>
              </a:tr>
              <a:tr h="370840">
                <a:tc>
                  <a:txBody>
                    <a:bodyPr/>
                    <a:lstStyle/>
                    <a:p>
                      <a:pPr marL="0" marR="0">
                        <a:spcBef>
                          <a:spcPts val="0"/>
                        </a:spcBef>
                        <a:spcAft>
                          <a:spcPts val="600"/>
                        </a:spcAft>
                      </a:pPr>
                      <a:r>
                        <a:rPr lang="en-US" sz="1100" dirty="0">
                          <a:effectLst/>
                        </a:rPr>
                        <a:t>Equip</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1100"/>
                    </a:p>
                  </a:txBody>
                  <a:tcPr/>
                </a:tc>
                <a:tc>
                  <a:txBody>
                    <a:bodyPr/>
                    <a:lstStyle/>
                    <a:p>
                      <a:endParaRPr lang="en-US" sz="1100" dirty="0"/>
                    </a:p>
                  </a:txBody>
                  <a:tcPr/>
                </a:tc>
                <a:tc>
                  <a:txBody>
                    <a:bodyPr/>
                    <a:lstStyle/>
                    <a:p>
                      <a:endParaRPr lang="en-US" sz="1100" dirty="0"/>
                    </a:p>
                  </a:txBody>
                  <a:tcPr/>
                </a:tc>
                <a:tc>
                  <a:txBody>
                    <a:bodyPr/>
                    <a:lstStyle/>
                    <a:p>
                      <a:endParaRPr lang="en-US" sz="1100"/>
                    </a:p>
                  </a:txBody>
                  <a:tcPr/>
                </a:tc>
                <a:tc>
                  <a:txBody>
                    <a:bodyPr/>
                    <a:lstStyle/>
                    <a:p>
                      <a:endParaRPr lang="en-US" sz="1100" dirty="0"/>
                    </a:p>
                  </a:txBody>
                  <a:tcPr/>
                </a:tc>
                <a:extLst>
                  <a:ext uri="{0D108BD9-81ED-4DB2-BD59-A6C34878D82A}">
                    <a16:rowId xmlns:a16="http://schemas.microsoft.com/office/drawing/2014/main" val="2154761689"/>
                  </a:ext>
                </a:extLst>
              </a:tr>
              <a:tr h="370840">
                <a:tc>
                  <a:txBody>
                    <a:bodyPr/>
                    <a:lstStyle/>
                    <a:p>
                      <a:pPr marL="0" marR="0">
                        <a:spcBef>
                          <a:spcPts val="0"/>
                        </a:spcBef>
                        <a:spcAft>
                          <a:spcPts val="600"/>
                        </a:spcAft>
                      </a:pPr>
                      <a:r>
                        <a:rPr lang="en-US" sz="1100" dirty="0">
                          <a:effectLst/>
                        </a:rPr>
                        <a:t>Train</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dirty="0"/>
                    </a:p>
                  </a:txBody>
                  <a:tcPr/>
                </a:tc>
                <a:extLst>
                  <a:ext uri="{0D108BD9-81ED-4DB2-BD59-A6C34878D82A}">
                    <a16:rowId xmlns:a16="http://schemas.microsoft.com/office/drawing/2014/main" val="3612501799"/>
                  </a:ext>
                </a:extLst>
              </a:tr>
              <a:tr h="370840">
                <a:tc>
                  <a:txBody>
                    <a:bodyPr/>
                    <a:lstStyle/>
                    <a:p>
                      <a:pPr marL="0" marR="0">
                        <a:spcBef>
                          <a:spcPts val="0"/>
                        </a:spcBef>
                        <a:spcAft>
                          <a:spcPts val="600"/>
                        </a:spcAft>
                      </a:pPr>
                      <a:r>
                        <a:rPr lang="en-US" sz="1100" dirty="0">
                          <a:effectLst/>
                        </a:rPr>
                        <a:t>Exercise</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47706050"/>
                  </a:ext>
                </a:extLst>
              </a:tr>
            </a:tbl>
          </a:graphicData>
        </a:graphic>
      </p:graphicFrame>
      <p:sp>
        <p:nvSpPr>
          <p:cNvPr id="6" name="Text Placeholder 5">
            <a:extLst>
              <a:ext uri="{FF2B5EF4-FFF2-40B4-BE49-F238E27FC236}">
                <a16:creationId xmlns:a16="http://schemas.microsoft.com/office/drawing/2014/main" id="{82600C40-425C-42CC-BD41-3501CAFF33A0}"/>
              </a:ext>
            </a:extLst>
          </p:cNvPr>
          <p:cNvSpPr>
            <a:spLocks noGrp="1"/>
          </p:cNvSpPr>
          <p:nvPr>
            <p:ph type="body" idx="1"/>
          </p:nvPr>
        </p:nvSpPr>
        <p:spPr>
          <a:xfrm>
            <a:off x="446314" y="4224627"/>
            <a:ext cx="8229600" cy="639762"/>
          </a:xfrm>
        </p:spPr>
        <p:txBody>
          <a:bodyPr/>
          <a:lstStyle/>
          <a:p>
            <a:pPr lvl="0" algn="ctr" fontAlgn="base">
              <a:spcBef>
                <a:spcPct val="0"/>
              </a:spcBef>
              <a:spcAft>
                <a:spcPct val="0"/>
              </a:spcAft>
            </a:pPr>
            <a:r>
              <a:rPr lang="en-US" dirty="0">
                <a:solidFill>
                  <a:srgbClr val="E7E6E6">
                    <a:lumMod val="10000"/>
                  </a:srgbClr>
                </a:solidFill>
                <a:latin typeface="Arial" charset="0"/>
                <a:cs typeface="+mn-cs"/>
              </a:rPr>
              <a:t>Example schedule only</a:t>
            </a:r>
          </a:p>
        </p:txBody>
      </p:sp>
      <p:sp>
        <p:nvSpPr>
          <p:cNvPr id="3" name="Slide Number Placeholder 2">
            <a:extLst>
              <a:ext uri="{FF2B5EF4-FFF2-40B4-BE49-F238E27FC236}">
                <a16:creationId xmlns:a16="http://schemas.microsoft.com/office/drawing/2014/main" id="{E82D9BB5-41AE-4CB3-853D-47051F907093}"/>
              </a:ext>
            </a:extLst>
          </p:cNvPr>
          <p:cNvSpPr>
            <a:spLocks noGrp="1"/>
          </p:cNvSpPr>
          <p:nvPr>
            <p:ph type="sldNum" sz="quarter" idx="12"/>
          </p:nvPr>
        </p:nvSpPr>
        <p:spPr/>
        <p:txBody>
          <a:bodyPr/>
          <a:lstStyle/>
          <a:p>
            <a:fld id="{5DFF13A9-1037-4D5A-A349-B944681F0EB5}" type="slidenum">
              <a:rPr lang="en-US" smtClean="0"/>
              <a:pPr/>
              <a:t>28</a:t>
            </a:fld>
            <a:endParaRPr lang="en-US" dirty="0"/>
          </a:p>
        </p:txBody>
      </p:sp>
    </p:spTree>
    <p:extLst>
      <p:ext uri="{BB962C8B-B14F-4D97-AF65-F5344CB8AC3E}">
        <p14:creationId xmlns:p14="http://schemas.microsoft.com/office/powerpoint/2010/main" val="37282108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94B4D1B-C4A7-481F-B571-D5D2FAFAFAB3}"/>
              </a:ext>
            </a:extLst>
          </p:cNvPr>
          <p:cNvSpPr>
            <a:spLocks noGrp="1"/>
          </p:cNvSpPr>
          <p:nvPr>
            <p:ph type="title"/>
          </p:nvPr>
        </p:nvSpPr>
        <p:spPr/>
        <p:txBody>
          <a:bodyPr/>
          <a:lstStyle/>
          <a:p>
            <a:r>
              <a:rPr lang="en-US" dirty="0">
                <a:solidFill>
                  <a:srgbClr val="E7E6E6">
                    <a:lumMod val="10000"/>
                  </a:srgbClr>
                </a:solidFill>
                <a:latin typeface="Franklin Gothic Medium" panose="020B0603020102020204"/>
                <a:ea typeface="+mn-ea"/>
                <a:cs typeface="+mn-cs"/>
              </a:rPr>
              <a:t>Integrated Preparedness Schedule</a:t>
            </a:r>
            <a:endParaRPr lang="en-US" dirty="0"/>
          </a:p>
        </p:txBody>
      </p:sp>
      <p:sp>
        <p:nvSpPr>
          <p:cNvPr id="9" name="Text Placeholder 8">
            <a:extLst>
              <a:ext uri="{FF2B5EF4-FFF2-40B4-BE49-F238E27FC236}">
                <a16:creationId xmlns:a16="http://schemas.microsoft.com/office/drawing/2014/main" id="{712575C8-59FD-422E-8390-648D085675ED}"/>
              </a:ext>
            </a:extLst>
          </p:cNvPr>
          <p:cNvSpPr>
            <a:spLocks noGrp="1"/>
          </p:cNvSpPr>
          <p:nvPr>
            <p:ph type="body" sz="quarter" idx="3"/>
          </p:nvPr>
        </p:nvSpPr>
        <p:spPr>
          <a:xfrm>
            <a:off x="471435" y="1097757"/>
            <a:ext cx="4041775" cy="639762"/>
          </a:xfrm>
        </p:spPr>
        <p:txBody>
          <a:bodyPr/>
          <a:lstStyle/>
          <a:p>
            <a:r>
              <a:rPr lang="en-US" dirty="0">
                <a:highlight>
                  <a:srgbClr val="FFFF00"/>
                </a:highlight>
              </a:rPr>
              <a:t>[Month 2]</a:t>
            </a:r>
          </a:p>
        </p:txBody>
      </p:sp>
      <p:graphicFrame>
        <p:nvGraphicFramePr>
          <p:cNvPr id="11" name="Table 11">
            <a:extLst>
              <a:ext uri="{FF2B5EF4-FFF2-40B4-BE49-F238E27FC236}">
                <a16:creationId xmlns:a16="http://schemas.microsoft.com/office/drawing/2014/main" id="{B8CA7BFC-BB38-4131-AEAF-6CEF648B37AF}"/>
              </a:ext>
            </a:extLst>
          </p:cNvPr>
          <p:cNvGraphicFramePr>
            <a:graphicFrameLocks noGrp="1"/>
          </p:cNvGraphicFramePr>
          <p:nvPr>
            <p:ph sz="quarter" idx="4"/>
          </p:nvPr>
        </p:nvGraphicFramePr>
        <p:xfrm>
          <a:off x="530223" y="1839066"/>
          <a:ext cx="8083554" cy="2225040"/>
        </p:xfrm>
        <a:graphic>
          <a:graphicData uri="http://schemas.openxmlformats.org/drawingml/2006/table">
            <a:tbl>
              <a:tblPr firstRow="1" bandRow="1">
                <a:tableStyleId>{5C22544A-7EE6-4342-B048-85BDC9FD1C3A}</a:tableStyleId>
              </a:tblPr>
              <a:tblGrid>
                <a:gridCol w="1347259">
                  <a:extLst>
                    <a:ext uri="{9D8B030D-6E8A-4147-A177-3AD203B41FA5}">
                      <a16:colId xmlns:a16="http://schemas.microsoft.com/office/drawing/2014/main" val="3222051027"/>
                    </a:ext>
                  </a:extLst>
                </a:gridCol>
                <a:gridCol w="1347259">
                  <a:extLst>
                    <a:ext uri="{9D8B030D-6E8A-4147-A177-3AD203B41FA5}">
                      <a16:colId xmlns:a16="http://schemas.microsoft.com/office/drawing/2014/main" val="58203577"/>
                    </a:ext>
                  </a:extLst>
                </a:gridCol>
                <a:gridCol w="1347259">
                  <a:extLst>
                    <a:ext uri="{9D8B030D-6E8A-4147-A177-3AD203B41FA5}">
                      <a16:colId xmlns:a16="http://schemas.microsoft.com/office/drawing/2014/main" val="3510878834"/>
                    </a:ext>
                  </a:extLst>
                </a:gridCol>
                <a:gridCol w="1347259">
                  <a:extLst>
                    <a:ext uri="{9D8B030D-6E8A-4147-A177-3AD203B41FA5}">
                      <a16:colId xmlns:a16="http://schemas.microsoft.com/office/drawing/2014/main" val="4176148618"/>
                    </a:ext>
                  </a:extLst>
                </a:gridCol>
                <a:gridCol w="1347259">
                  <a:extLst>
                    <a:ext uri="{9D8B030D-6E8A-4147-A177-3AD203B41FA5}">
                      <a16:colId xmlns:a16="http://schemas.microsoft.com/office/drawing/2014/main" val="3258318827"/>
                    </a:ext>
                  </a:extLst>
                </a:gridCol>
                <a:gridCol w="1347259">
                  <a:extLst>
                    <a:ext uri="{9D8B030D-6E8A-4147-A177-3AD203B41FA5}">
                      <a16:colId xmlns:a16="http://schemas.microsoft.com/office/drawing/2014/main" val="2928522428"/>
                    </a:ext>
                  </a:extLst>
                </a:gridCol>
              </a:tblGrid>
              <a:tr h="370840">
                <a:tc>
                  <a:txBody>
                    <a:bodyPr/>
                    <a:lstStyle/>
                    <a:p>
                      <a:pPr algn="ctr"/>
                      <a:r>
                        <a:rPr lang="en-US" sz="1200" dirty="0"/>
                        <a:t>Activity</a:t>
                      </a:r>
                    </a:p>
                  </a:txBody>
                  <a:tcPr anchor="ctr"/>
                </a:tc>
                <a:tc>
                  <a:txBody>
                    <a:bodyPr/>
                    <a:lstStyle/>
                    <a:p>
                      <a:pPr algn="ctr"/>
                      <a:r>
                        <a:rPr lang="en-US" sz="1200" dirty="0"/>
                        <a:t>Priority</a:t>
                      </a:r>
                      <a:r>
                        <a:rPr lang="en-US" sz="1200" baseline="0" dirty="0"/>
                        <a:t> 1</a:t>
                      </a:r>
                      <a:endParaRPr lang="en-US" sz="1200" dirty="0"/>
                    </a:p>
                  </a:txBody>
                  <a:tcPr anchor="ctr"/>
                </a:tc>
                <a:tc>
                  <a:txBody>
                    <a:bodyPr/>
                    <a:lstStyle/>
                    <a:p>
                      <a:pPr algn="ctr"/>
                      <a:r>
                        <a:rPr lang="en-US" sz="1200" dirty="0"/>
                        <a:t>Priority</a:t>
                      </a:r>
                      <a:r>
                        <a:rPr lang="en-US" sz="1200" baseline="0" dirty="0"/>
                        <a:t> 2</a:t>
                      </a:r>
                      <a:endParaRPr lang="en-US" sz="1200" dirty="0"/>
                    </a:p>
                  </a:txBody>
                  <a:tcPr anchor="ctr"/>
                </a:tc>
                <a:tc>
                  <a:txBody>
                    <a:bodyPr/>
                    <a:lstStyle/>
                    <a:p>
                      <a:pPr algn="ctr"/>
                      <a:r>
                        <a:rPr lang="en-US" sz="1200" dirty="0"/>
                        <a:t>Priority</a:t>
                      </a:r>
                      <a:r>
                        <a:rPr lang="en-US" sz="1200" baseline="0" dirty="0"/>
                        <a:t> 3</a:t>
                      </a:r>
                    </a:p>
                  </a:txBody>
                  <a:tcPr anchor="ctr"/>
                </a:tc>
                <a:tc>
                  <a:txBody>
                    <a:bodyPr/>
                    <a:lstStyle/>
                    <a:p>
                      <a:pPr algn="ctr"/>
                      <a:r>
                        <a:rPr lang="en-US" sz="1200" dirty="0"/>
                        <a:t>Priority</a:t>
                      </a:r>
                      <a:r>
                        <a:rPr lang="en-US" sz="1200" baseline="0" dirty="0"/>
                        <a:t> 4</a:t>
                      </a:r>
                      <a:endParaRPr lang="en-US" sz="1200" dirty="0"/>
                    </a:p>
                  </a:txBody>
                  <a:tcPr anchor="ctr"/>
                </a:tc>
                <a:tc>
                  <a:txBody>
                    <a:bodyPr/>
                    <a:lstStyle/>
                    <a:p>
                      <a:pPr algn="ctr"/>
                      <a:r>
                        <a:rPr lang="en-US" sz="1200" dirty="0"/>
                        <a:t>Priority</a:t>
                      </a:r>
                      <a:r>
                        <a:rPr lang="en-US" sz="1200" baseline="0" dirty="0"/>
                        <a:t> 5</a:t>
                      </a:r>
                      <a:endParaRPr lang="en-US" sz="1200" dirty="0"/>
                    </a:p>
                  </a:txBody>
                  <a:tcPr anchor="ctr"/>
                </a:tc>
                <a:extLst>
                  <a:ext uri="{0D108BD9-81ED-4DB2-BD59-A6C34878D82A}">
                    <a16:rowId xmlns:a16="http://schemas.microsoft.com/office/drawing/2014/main" val="1040106338"/>
                  </a:ext>
                </a:extLst>
              </a:tr>
              <a:tr h="370840">
                <a:tc>
                  <a:txBody>
                    <a:bodyPr/>
                    <a:lstStyle/>
                    <a:p>
                      <a:pPr marL="0" marR="0">
                        <a:spcBef>
                          <a:spcPts val="0"/>
                        </a:spcBef>
                        <a:spcAft>
                          <a:spcPts val="600"/>
                        </a:spcAft>
                      </a:pPr>
                      <a:r>
                        <a:rPr lang="en-US" sz="1100" dirty="0">
                          <a:effectLst/>
                        </a:rPr>
                        <a:t>Plan</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915718557"/>
                  </a:ext>
                </a:extLst>
              </a:tr>
              <a:tr h="370840">
                <a:tc>
                  <a:txBody>
                    <a:bodyPr/>
                    <a:lstStyle/>
                    <a:p>
                      <a:pPr marL="0" marR="0">
                        <a:spcBef>
                          <a:spcPts val="0"/>
                        </a:spcBef>
                        <a:spcAft>
                          <a:spcPts val="600"/>
                        </a:spcAft>
                      </a:pPr>
                      <a:r>
                        <a:rPr lang="en-US" sz="1100" dirty="0">
                          <a:effectLst/>
                        </a:rPr>
                        <a:t>Organize</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1100"/>
                    </a:p>
                  </a:txBody>
                  <a:tcPr/>
                </a:tc>
                <a:tc>
                  <a:txBody>
                    <a:bodyPr/>
                    <a:lstStyle/>
                    <a:p>
                      <a:endParaRPr lang="en-US" sz="1100" dirty="0"/>
                    </a:p>
                  </a:txBody>
                  <a:tcPr/>
                </a:tc>
                <a:tc>
                  <a:txBody>
                    <a:bodyPr/>
                    <a:lstStyle/>
                    <a:p>
                      <a:endParaRPr lang="en-US" sz="1100"/>
                    </a:p>
                  </a:txBody>
                  <a:tcPr/>
                </a:tc>
                <a:tc>
                  <a:txBody>
                    <a:bodyPr/>
                    <a:lstStyle/>
                    <a:p>
                      <a:endParaRPr lang="en-US" sz="1100"/>
                    </a:p>
                  </a:txBody>
                  <a:tcPr/>
                </a:tc>
                <a:tc>
                  <a:txBody>
                    <a:bodyPr/>
                    <a:lstStyle/>
                    <a:p>
                      <a:endParaRPr lang="en-US" sz="1100" dirty="0"/>
                    </a:p>
                  </a:txBody>
                  <a:tcPr/>
                </a:tc>
                <a:extLst>
                  <a:ext uri="{0D108BD9-81ED-4DB2-BD59-A6C34878D82A}">
                    <a16:rowId xmlns:a16="http://schemas.microsoft.com/office/drawing/2014/main" val="4118246462"/>
                  </a:ext>
                </a:extLst>
              </a:tr>
              <a:tr h="370840">
                <a:tc>
                  <a:txBody>
                    <a:bodyPr/>
                    <a:lstStyle/>
                    <a:p>
                      <a:pPr marL="0" marR="0">
                        <a:spcBef>
                          <a:spcPts val="0"/>
                        </a:spcBef>
                        <a:spcAft>
                          <a:spcPts val="600"/>
                        </a:spcAft>
                      </a:pPr>
                      <a:r>
                        <a:rPr lang="en-US" sz="1100" dirty="0">
                          <a:effectLst/>
                        </a:rPr>
                        <a:t>Equip</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1100"/>
                    </a:p>
                  </a:txBody>
                  <a:tcPr/>
                </a:tc>
                <a:tc>
                  <a:txBody>
                    <a:bodyPr/>
                    <a:lstStyle/>
                    <a:p>
                      <a:endParaRPr lang="en-US" sz="1100" dirty="0"/>
                    </a:p>
                  </a:txBody>
                  <a:tcPr/>
                </a:tc>
                <a:tc>
                  <a:txBody>
                    <a:bodyPr/>
                    <a:lstStyle/>
                    <a:p>
                      <a:endParaRPr lang="en-US" sz="1100" dirty="0"/>
                    </a:p>
                  </a:txBody>
                  <a:tcPr/>
                </a:tc>
                <a:tc>
                  <a:txBody>
                    <a:bodyPr/>
                    <a:lstStyle/>
                    <a:p>
                      <a:endParaRPr lang="en-US" sz="1100"/>
                    </a:p>
                  </a:txBody>
                  <a:tcPr/>
                </a:tc>
                <a:tc>
                  <a:txBody>
                    <a:bodyPr/>
                    <a:lstStyle/>
                    <a:p>
                      <a:endParaRPr lang="en-US" sz="1100" dirty="0"/>
                    </a:p>
                  </a:txBody>
                  <a:tcPr/>
                </a:tc>
                <a:extLst>
                  <a:ext uri="{0D108BD9-81ED-4DB2-BD59-A6C34878D82A}">
                    <a16:rowId xmlns:a16="http://schemas.microsoft.com/office/drawing/2014/main" val="2154761689"/>
                  </a:ext>
                </a:extLst>
              </a:tr>
              <a:tr h="370840">
                <a:tc>
                  <a:txBody>
                    <a:bodyPr/>
                    <a:lstStyle/>
                    <a:p>
                      <a:pPr marL="0" marR="0">
                        <a:spcBef>
                          <a:spcPts val="0"/>
                        </a:spcBef>
                        <a:spcAft>
                          <a:spcPts val="600"/>
                        </a:spcAft>
                      </a:pPr>
                      <a:r>
                        <a:rPr lang="en-US" sz="1100" dirty="0">
                          <a:effectLst/>
                        </a:rPr>
                        <a:t>Train</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dirty="0"/>
                    </a:p>
                  </a:txBody>
                  <a:tcPr/>
                </a:tc>
                <a:extLst>
                  <a:ext uri="{0D108BD9-81ED-4DB2-BD59-A6C34878D82A}">
                    <a16:rowId xmlns:a16="http://schemas.microsoft.com/office/drawing/2014/main" val="3612501799"/>
                  </a:ext>
                </a:extLst>
              </a:tr>
              <a:tr h="370840">
                <a:tc>
                  <a:txBody>
                    <a:bodyPr/>
                    <a:lstStyle/>
                    <a:p>
                      <a:pPr marL="0" marR="0">
                        <a:spcBef>
                          <a:spcPts val="0"/>
                        </a:spcBef>
                        <a:spcAft>
                          <a:spcPts val="600"/>
                        </a:spcAft>
                      </a:pPr>
                      <a:r>
                        <a:rPr lang="en-US" sz="1100" dirty="0">
                          <a:effectLst/>
                        </a:rPr>
                        <a:t>Exercise</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47706050"/>
                  </a:ext>
                </a:extLst>
              </a:tr>
            </a:tbl>
          </a:graphicData>
        </a:graphic>
      </p:graphicFrame>
      <p:sp>
        <p:nvSpPr>
          <p:cNvPr id="6" name="Text Placeholder 5">
            <a:extLst>
              <a:ext uri="{FF2B5EF4-FFF2-40B4-BE49-F238E27FC236}">
                <a16:creationId xmlns:a16="http://schemas.microsoft.com/office/drawing/2014/main" id="{82600C40-425C-42CC-BD41-3501CAFF33A0}"/>
              </a:ext>
            </a:extLst>
          </p:cNvPr>
          <p:cNvSpPr>
            <a:spLocks noGrp="1"/>
          </p:cNvSpPr>
          <p:nvPr>
            <p:ph type="body" idx="1"/>
          </p:nvPr>
        </p:nvSpPr>
        <p:spPr>
          <a:xfrm>
            <a:off x="446314" y="4224627"/>
            <a:ext cx="8229600" cy="639762"/>
          </a:xfrm>
        </p:spPr>
        <p:txBody>
          <a:bodyPr/>
          <a:lstStyle/>
          <a:p>
            <a:pPr lvl="0" algn="ctr" fontAlgn="base">
              <a:spcBef>
                <a:spcPct val="0"/>
              </a:spcBef>
              <a:spcAft>
                <a:spcPct val="0"/>
              </a:spcAft>
            </a:pPr>
            <a:r>
              <a:rPr lang="en-US" dirty="0">
                <a:solidFill>
                  <a:srgbClr val="E7E6E6">
                    <a:lumMod val="10000"/>
                  </a:srgbClr>
                </a:solidFill>
                <a:latin typeface="Arial" charset="0"/>
                <a:cs typeface="+mn-cs"/>
              </a:rPr>
              <a:t>Example schedule only</a:t>
            </a:r>
          </a:p>
        </p:txBody>
      </p:sp>
      <p:sp>
        <p:nvSpPr>
          <p:cNvPr id="3" name="Slide Number Placeholder 2">
            <a:extLst>
              <a:ext uri="{FF2B5EF4-FFF2-40B4-BE49-F238E27FC236}">
                <a16:creationId xmlns:a16="http://schemas.microsoft.com/office/drawing/2014/main" id="{E82D9BB5-41AE-4CB3-853D-47051F907093}"/>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DFF13A9-1037-4D5A-A349-B944681F0EB5}" type="slidenum">
              <a:rPr kumimoji="0" lang="en-US" sz="1400" b="1" i="0" u="none" strike="noStrike" kern="1200" cap="none" spc="0" normalizeH="0" baseline="0" noProof="0" smtClean="0">
                <a:ln>
                  <a:noFill/>
                </a:ln>
                <a:solidFill>
                  <a:srgbClr val="005288">
                    <a:tint val="75000"/>
                  </a:srgbClr>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sz="1400" b="1" i="0" u="none" strike="noStrike" kern="1200" cap="none" spc="0" normalizeH="0" baseline="0" noProof="0" dirty="0">
              <a:ln>
                <a:noFill/>
              </a:ln>
              <a:solidFill>
                <a:srgbClr val="005288">
                  <a:tint val="75000"/>
                </a:srgbClr>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446854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023" y="457200"/>
            <a:ext cx="5989128" cy="994172"/>
          </a:xfrm>
        </p:spPr>
        <p:txBody>
          <a:bodyPr>
            <a:normAutofit/>
          </a:bodyPr>
          <a:lstStyle/>
          <a:p>
            <a:r>
              <a:rPr lang="en-US" sz="3600" dirty="0">
                <a:solidFill>
                  <a:schemeClr val="bg2">
                    <a:lumMod val="10000"/>
                  </a:schemeClr>
                </a:solidFill>
                <a:latin typeface="+mj-lt"/>
              </a:rPr>
              <a:t>Welcome and Introductions</a:t>
            </a:r>
          </a:p>
        </p:txBody>
      </p:sp>
      <p:sp>
        <p:nvSpPr>
          <p:cNvPr id="3" name="Content Placeholder 2"/>
          <p:cNvSpPr>
            <a:spLocks noGrp="1"/>
          </p:cNvSpPr>
          <p:nvPr>
            <p:ph idx="1"/>
          </p:nvPr>
        </p:nvSpPr>
        <p:spPr>
          <a:xfrm>
            <a:off x="963977" y="2369132"/>
            <a:ext cx="5033221" cy="2119736"/>
          </a:xfrm>
        </p:spPr>
        <p:txBody>
          <a:bodyPr anchor="ctr">
            <a:normAutofit/>
          </a:bodyPr>
          <a:lstStyle/>
          <a:p>
            <a:r>
              <a:rPr lang="en-US" dirty="0">
                <a:highlight>
                  <a:srgbClr val="FFFF00"/>
                </a:highlight>
              </a:rPr>
              <a:t>[Name]</a:t>
            </a:r>
          </a:p>
          <a:p>
            <a:r>
              <a:rPr lang="en-US" dirty="0">
                <a:highlight>
                  <a:srgbClr val="FFFF00"/>
                </a:highlight>
              </a:rPr>
              <a:t>[Jurisdiction/Organization]</a:t>
            </a:r>
          </a:p>
        </p:txBody>
      </p:sp>
      <p:sp>
        <p:nvSpPr>
          <p:cNvPr id="27" name="Rectangle 26">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9" name="Oval 28">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0" name="Graphic 9" descr="Users">
            <a:extLst>
              <a:ext uri="{FF2B5EF4-FFF2-40B4-BE49-F238E27FC236}">
                <a16:creationId xmlns:a16="http://schemas.microsoft.com/office/drawing/2014/main" id="{97FED12C-5426-462F-BFBF-3670B306B73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624964" y="2865141"/>
            <a:ext cx="1143455" cy="1143455"/>
          </a:xfrm>
          <a:prstGeom prst="rect">
            <a:avLst/>
          </a:prstGeom>
        </p:spPr>
      </p:pic>
      <p:sp>
        <p:nvSpPr>
          <p:cNvPr id="6" name="Slide Number Placeholder 5"/>
          <p:cNvSpPr>
            <a:spLocks noGrp="1"/>
          </p:cNvSpPr>
          <p:nvPr>
            <p:ph type="sldNum" sz="quarter" idx="12"/>
          </p:nvPr>
        </p:nvSpPr>
        <p:spPr>
          <a:xfrm>
            <a:off x="7576075" y="6415760"/>
            <a:ext cx="759278" cy="273844"/>
          </a:xfrm>
          <a:prstGeom prst="ellipse">
            <a:avLst/>
          </a:prstGeom>
        </p:spPr>
        <p:txBody>
          <a:bodyPr>
            <a:normAutofit/>
          </a:bodyPr>
          <a:lstStyle/>
          <a:p>
            <a:pPr>
              <a:lnSpc>
                <a:spcPct val="90000"/>
              </a:lnSpc>
              <a:spcAft>
                <a:spcPts val="600"/>
              </a:spcAft>
            </a:pPr>
            <a:fld id="{5DFF13A9-1037-4D5A-A349-B944681F0EB5}" type="slidenum">
              <a:rPr lang="en-US" sz="700">
                <a:solidFill>
                  <a:srgbClr val="FFFFFF"/>
                </a:solidFill>
              </a:rPr>
              <a:pPr>
                <a:lnSpc>
                  <a:spcPct val="90000"/>
                </a:lnSpc>
                <a:spcAft>
                  <a:spcPts val="600"/>
                </a:spcAft>
              </a:pPr>
              <a:t>3</a:t>
            </a:fld>
            <a:endParaRPr lang="en-US" sz="700">
              <a:solidFill>
                <a:srgbClr val="FFFFFF"/>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94B4D1B-C4A7-481F-B571-D5D2FAFAFAB3}"/>
              </a:ext>
            </a:extLst>
          </p:cNvPr>
          <p:cNvSpPr>
            <a:spLocks noGrp="1"/>
          </p:cNvSpPr>
          <p:nvPr>
            <p:ph type="title"/>
          </p:nvPr>
        </p:nvSpPr>
        <p:spPr/>
        <p:txBody>
          <a:bodyPr/>
          <a:lstStyle/>
          <a:p>
            <a:r>
              <a:rPr lang="en-US" dirty="0">
                <a:solidFill>
                  <a:srgbClr val="E7E6E6">
                    <a:lumMod val="10000"/>
                  </a:srgbClr>
                </a:solidFill>
                <a:latin typeface="Franklin Gothic Medium" panose="020B0603020102020204"/>
                <a:ea typeface="+mn-ea"/>
                <a:cs typeface="+mn-cs"/>
              </a:rPr>
              <a:t>Integrated Preparedness Schedule</a:t>
            </a:r>
            <a:endParaRPr lang="en-US" dirty="0"/>
          </a:p>
        </p:txBody>
      </p:sp>
      <p:sp>
        <p:nvSpPr>
          <p:cNvPr id="9" name="Text Placeholder 8">
            <a:extLst>
              <a:ext uri="{FF2B5EF4-FFF2-40B4-BE49-F238E27FC236}">
                <a16:creationId xmlns:a16="http://schemas.microsoft.com/office/drawing/2014/main" id="{712575C8-59FD-422E-8390-648D085675ED}"/>
              </a:ext>
            </a:extLst>
          </p:cNvPr>
          <p:cNvSpPr>
            <a:spLocks noGrp="1"/>
          </p:cNvSpPr>
          <p:nvPr>
            <p:ph type="body" sz="quarter" idx="3"/>
          </p:nvPr>
        </p:nvSpPr>
        <p:spPr>
          <a:xfrm>
            <a:off x="471435" y="1097757"/>
            <a:ext cx="4041775" cy="639762"/>
          </a:xfrm>
        </p:spPr>
        <p:txBody>
          <a:bodyPr/>
          <a:lstStyle/>
          <a:p>
            <a:r>
              <a:rPr lang="en-US" dirty="0">
                <a:highlight>
                  <a:srgbClr val="FFFF00"/>
                </a:highlight>
              </a:rPr>
              <a:t>[Month 3]</a:t>
            </a:r>
          </a:p>
        </p:txBody>
      </p:sp>
      <p:graphicFrame>
        <p:nvGraphicFramePr>
          <p:cNvPr id="11" name="Table 11">
            <a:extLst>
              <a:ext uri="{FF2B5EF4-FFF2-40B4-BE49-F238E27FC236}">
                <a16:creationId xmlns:a16="http://schemas.microsoft.com/office/drawing/2014/main" id="{B8CA7BFC-BB38-4131-AEAF-6CEF648B37AF}"/>
              </a:ext>
            </a:extLst>
          </p:cNvPr>
          <p:cNvGraphicFramePr>
            <a:graphicFrameLocks noGrp="1"/>
          </p:cNvGraphicFramePr>
          <p:nvPr>
            <p:ph sz="quarter" idx="4"/>
          </p:nvPr>
        </p:nvGraphicFramePr>
        <p:xfrm>
          <a:off x="530223" y="1839066"/>
          <a:ext cx="8083554" cy="2225040"/>
        </p:xfrm>
        <a:graphic>
          <a:graphicData uri="http://schemas.openxmlformats.org/drawingml/2006/table">
            <a:tbl>
              <a:tblPr firstRow="1" bandRow="1">
                <a:tableStyleId>{5C22544A-7EE6-4342-B048-85BDC9FD1C3A}</a:tableStyleId>
              </a:tblPr>
              <a:tblGrid>
                <a:gridCol w="1347259">
                  <a:extLst>
                    <a:ext uri="{9D8B030D-6E8A-4147-A177-3AD203B41FA5}">
                      <a16:colId xmlns:a16="http://schemas.microsoft.com/office/drawing/2014/main" val="3222051027"/>
                    </a:ext>
                  </a:extLst>
                </a:gridCol>
                <a:gridCol w="1347259">
                  <a:extLst>
                    <a:ext uri="{9D8B030D-6E8A-4147-A177-3AD203B41FA5}">
                      <a16:colId xmlns:a16="http://schemas.microsoft.com/office/drawing/2014/main" val="58203577"/>
                    </a:ext>
                  </a:extLst>
                </a:gridCol>
                <a:gridCol w="1347259">
                  <a:extLst>
                    <a:ext uri="{9D8B030D-6E8A-4147-A177-3AD203B41FA5}">
                      <a16:colId xmlns:a16="http://schemas.microsoft.com/office/drawing/2014/main" val="3510878834"/>
                    </a:ext>
                  </a:extLst>
                </a:gridCol>
                <a:gridCol w="1347259">
                  <a:extLst>
                    <a:ext uri="{9D8B030D-6E8A-4147-A177-3AD203B41FA5}">
                      <a16:colId xmlns:a16="http://schemas.microsoft.com/office/drawing/2014/main" val="4176148618"/>
                    </a:ext>
                  </a:extLst>
                </a:gridCol>
                <a:gridCol w="1347259">
                  <a:extLst>
                    <a:ext uri="{9D8B030D-6E8A-4147-A177-3AD203B41FA5}">
                      <a16:colId xmlns:a16="http://schemas.microsoft.com/office/drawing/2014/main" val="3258318827"/>
                    </a:ext>
                  </a:extLst>
                </a:gridCol>
                <a:gridCol w="1347259">
                  <a:extLst>
                    <a:ext uri="{9D8B030D-6E8A-4147-A177-3AD203B41FA5}">
                      <a16:colId xmlns:a16="http://schemas.microsoft.com/office/drawing/2014/main" val="2928522428"/>
                    </a:ext>
                  </a:extLst>
                </a:gridCol>
              </a:tblGrid>
              <a:tr h="370840">
                <a:tc>
                  <a:txBody>
                    <a:bodyPr/>
                    <a:lstStyle/>
                    <a:p>
                      <a:pPr algn="ctr"/>
                      <a:r>
                        <a:rPr lang="en-US" sz="1200" dirty="0"/>
                        <a:t>Activity</a:t>
                      </a:r>
                    </a:p>
                  </a:txBody>
                  <a:tcPr anchor="ctr"/>
                </a:tc>
                <a:tc>
                  <a:txBody>
                    <a:bodyPr/>
                    <a:lstStyle/>
                    <a:p>
                      <a:pPr algn="ctr"/>
                      <a:r>
                        <a:rPr lang="en-US" sz="1200" dirty="0"/>
                        <a:t>Priority</a:t>
                      </a:r>
                      <a:r>
                        <a:rPr lang="en-US" sz="1200" baseline="0" dirty="0"/>
                        <a:t> 1</a:t>
                      </a:r>
                      <a:endParaRPr lang="en-US" sz="1200" dirty="0"/>
                    </a:p>
                  </a:txBody>
                  <a:tcPr anchor="ctr"/>
                </a:tc>
                <a:tc>
                  <a:txBody>
                    <a:bodyPr/>
                    <a:lstStyle/>
                    <a:p>
                      <a:pPr algn="ctr"/>
                      <a:r>
                        <a:rPr lang="en-US" sz="1200" dirty="0"/>
                        <a:t>Priority</a:t>
                      </a:r>
                      <a:r>
                        <a:rPr lang="en-US" sz="1200" baseline="0" dirty="0"/>
                        <a:t> 2</a:t>
                      </a:r>
                      <a:endParaRPr lang="en-US" sz="1200" dirty="0"/>
                    </a:p>
                  </a:txBody>
                  <a:tcPr anchor="ctr"/>
                </a:tc>
                <a:tc>
                  <a:txBody>
                    <a:bodyPr/>
                    <a:lstStyle/>
                    <a:p>
                      <a:pPr algn="ctr"/>
                      <a:r>
                        <a:rPr lang="en-US" sz="1200" dirty="0"/>
                        <a:t>Priority</a:t>
                      </a:r>
                      <a:r>
                        <a:rPr lang="en-US" sz="1200" baseline="0" dirty="0"/>
                        <a:t> 3</a:t>
                      </a:r>
                    </a:p>
                  </a:txBody>
                  <a:tcPr anchor="ctr"/>
                </a:tc>
                <a:tc>
                  <a:txBody>
                    <a:bodyPr/>
                    <a:lstStyle/>
                    <a:p>
                      <a:pPr algn="ctr"/>
                      <a:r>
                        <a:rPr lang="en-US" sz="1200" dirty="0"/>
                        <a:t>Priority</a:t>
                      </a:r>
                      <a:r>
                        <a:rPr lang="en-US" sz="1200" baseline="0" dirty="0"/>
                        <a:t> 4</a:t>
                      </a:r>
                      <a:endParaRPr lang="en-US" sz="1200" dirty="0"/>
                    </a:p>
                  </a:txBody>
                  <a:tcPr anchor="ctr"/>
                </a:tc>
                <a:tc>
                  <a:txBody>
                    <a:bodyPr/>
                    <a:lstStyle/>
                    <a:p>
                      <a:pPr algn="ctr"/>
                      <a:r>
                        <a:rPr lang="en-US" sz="1200" dirty="0"/>
                        <a:t>Priority</a:t>
                      </a:r>
                      <a:r>
                        <a:rPr lang="en-US" sz="1200" baseline="0" dirty="0"/>
                        <a:t> 5</a:t>
                      </a:r>
                      <a:endParaRPr lang="en-US" sz="1200" dirty="0"/>
                    </a:p>
                  </a:txBody>
                  <a:tcPr anchor="ctr"/>
                </a:tc>
                <a:extLst>
                  <a:ext uri="{0D108BD9-81ED-4DB2-BD59-A6C34878D82A}">
                    <a16:rowId xmlns:a16="http://schemas.microsoft.com/office/drawing/2014/main" val="1040106338"/>
                  </a:ext>
                </a:extLst>
              </a:tr>
              <a:tr h="370840">
                <a:tc>
                  <a:txBody>
                    <a:bodyPr/>
                    <a:lstStyle/>
                    <a:p>
                      <a:pPr marL="0" marR="0">
                        <a:spcBef>
                          <a:spcPts val="0"/>
                        </a:spcBef>
                        <a:spcAft>
                          <a:spcPts val="600"/>
                        </a:spcAft>
                      </a:pPr>
                      <a:r>
                        <a:rPr lang="en-US" sz="1100" dirty="0">
                          <a:effectLst/>
                        </a:rPr>
                        <a:t>Plan</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915718557"/>
                  </a:ext>
                </a:extLst>
              </a:tr>
              <a:tr h="370840">
                <a:tc>
                  <a:txBody>
                    <a:bodyPr/>
                    <a:lstStyle/>
                    <a:p>
                      <a:pPr marL="0" marR="0">
                        <a:spcBef>
                          <a:spcPts val="0"/>
                        </a:spcBef>
                        <a:spcAft>
                          <a:spcPts val="600"/>
                        </a:spcAft>
                      </a:pPr>
                      <a:r>
                        <a:rPr lang="en-US" sz="1100" dirty="0">
                          <a:effectLst/>
                        </a:rPr>
                        <a:t>Organize</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1100"/>
                    </a:p>
                  </a:txBody>
                  <a:tcPr/>
                </a:tc>
                <a:tc>
                  <a:txBody>
                    <a:bodyPr/>
                    <a:lstStyle/>
                    <a:p>
                      <a:endParaRPr lang="en-US" sz="1100" dirty="0"/>
                    </a:p>
                  </a:txBody>
                  <a:tcPr/>
                </a:tc>
                <a:tc>
                  <a:txBody>
                    <a:bodyPr/>
                    <a:lstStyle/>
                    <a:p>
                      <a:endParaRPr lang="en-US" sz="1100"/>
                    </a:p>
                  </a:txBody>
                  <a:tcPr/>
                </a:tc>
                <a:tc>
                  <a:txBody>
                    <a:bodyPr/>
                    <a:lstStyle/>
                    <a:p>
                      <a:endParaRPr lang="en-US" sz="1100"/>
                    </a:p>
                  </a:txBody>
                  <a:tcPr/>
                </a:tc>
                <a:tc>
                  <a:txBody>
                    <a:bodyPr/>
                    <a:lstStyle/>
                    <a:p>
                      <a:endParaRPr lang="en-US" sz="1100" dirty="0"/>
                    </a:p>
                  </a:txBody>
                  <a:tcPr/>
                </a:tc>
                <a:extLst>
                  <a:ext uri="{0D108BD9-81ED-4DB2-BD59-A6C34878D82A}">
                    <a16:rowId xmlns:a16="http://schemas.microsoft.com/office/drawing/2014/main" val="4118246462"/>
                  </a:ext>
                </a:extLst>
              </a:tr>
              <a:tr h="370840">
                <a:tc>
                  <a:txBody>
                    <a:bodyPr/>
                    <a:lstStyle/>
                    <a:p>
                      <a:pPr marL="0" marR="0">
                        <a:spcBef>
                          <a:spcPts val="0"/>
                        </a:spcBef>
                        <a:spcAft>
                          <a:spcPts val="600"/>
                        </a:spcAft>
                      </a:pPr>
                      <a:r>
                        <a:rPr lang="en-US" sz="1100" dirty="0">
                          <a:effectLst/>
                        </a:rPr>
                        <a:t>Equip</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a:p>
                  </a:txBody>
                  <a:tcPr/>
                </a:tc>
                <a:tc>
                  <a:txBody>
                    <a:bodyPr/>
                    <a:lstStyle/>
                    <a:p>
                      <a:endParaRPr lang="en-US" sz="1100" dirty="0"/>
                    </a:p>
                  </a:txBody>
                  <a:tcPr/>
                </a:tc>
                <a:extLst>
                  <a:ext uri="{0D108BD9-81ED-4DB2-BD59-A6C34878D82A}">
                    <a16:rowId xmlns:a16="http://schemas.microsoft.com/office/drawing/2014/main" val="2154761689"/>
                  </a:ext>
                </a:extLst>
              </a:tr>
              <a:tr h="370840">
                <a:tc>
                  <a:txBody>
                    <a:bodyPr/>
                    <a:lstStyle/>
                    <a:p>
                      <a:pPr marL="0" marR="0">
                        <a:spcBef>
                          <a:spcPts val="0"/>
                        </a:spcBef>
                        <a:spcAft>
                          <a:spcPts val="600"/>
                        </a:spcAft>
                      </a:pPr>
                      <a:r>
                        <a:rPr lang="en-US" sz="1100" dirty="0">
                          <a:effectLst/>
                        </a:rPr>
                        <a:t>Train</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dirty="0"/>
                    </a:p>
                  </a:txBody>
                  <a:tcPr/>
                </a:tc>
                <a:extLst>
                  <a:ext uri="{0D108BD9-81ED-4DB2-BD59-A6C34878D82A}">
                    <a16:rowId xmlns:a16="http://schemas.microsoft.com/office/drawing/2014/main" val="3612501799"/>
                  </a:ext>
                </a:extLst>
              </a:tr>
              <a:tr h="370840">
                <a:tc>
                  <a:txBody>
                    <a:bodyPr/>
                    <a:lstStyle/>
                    <a:p>
                      <a:pPr marL="0" marR="0">
                        <a:spcBef>
                          <a:spcPts val="0"/>
                        </a:spcBef>
                        <a:spcAft>
                          <a:spcPts val="600"/>
                        </a:spcAft>
                      </a:pPr>
                      <a:r>
                        <a:rPr lang="en-US" sz="1100" dirty="0">
                          <a:effectLst/>
                        </a:rPr>
                        <a:t>Exercise</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47706050"/>
                  </a:ext>
                </a:extLst>
              </a:tr>
            </a:tbl>
          </a:graphicData>
        </a:graphic>
      </p:graphicFrame>
      <p:sp>
        <p:nvSpPr>
          <p:cNvPr id="6" name="Text Placeholder 5">
            <a:extLst>
              <a:ext uri="{FF2B5EF4-FFF2-40B4-BE49-F238E27FC236}">
                <a16:creationId xmlns:a16="http://schemas.microsoft.com/office/drawing/2014/main" id="{82600C40-425C-42CC-BD41-3501CAFF33A0}"/>
              </a:ext>
            </a:extLst>
          </p:cNvPr>
          <p:cNvSpPr>
            <a:spLocks noGrp="1"/>
          </p:cNvSpPr>
          <p:nvPr>
            <p:ph type="body" idx="1"/>
          </p:nvPr>
        </p:nvSpPr>
        <p:spPr>
          <a:xfrm>
            <a:off x="446314" y="4224627"/>
            <a:ext cx="8229600" cy="639762"/>
          </a:xfrm>
        </p:spPr>
        <p:txBody>
          <a:bodyPr/>
          <a:lstStyle/>
          <a:p>
            <a:pPr lvl="0" algn="ctr" fontAlgn="base">
              <a:spcBef>
                <a:spcPct val="0"/>
              </a:spcBef>
              <a:spcAft>
                <a:spcPct val="0"/>
              </a:spcAft>
            </a:pPr>
            <a:r>
              <a:rPr lang="en-US" dirty="0">
                <a:solidFill>
                  <a:srgbClr val="E7E6E6">
                    <a:lumMod val="10000"/>
                  </a:srgbClr>
                </a:solidFill>
                <a:latin typeface="Arial" charset="0"/>
                <a:cs typeface="+mn-cs"/>
              </a:rPr>
              <a:t>Example schedule only</a:t>
            </a:r>
          </a:p>
        </p:txBody>
      </p:sp>
      <p:sp>
        <p:nvSpPr>
          <p:cNvPr id="3" name="Slide Number Placeholder 2">
            <a:extLst>
              <a:ext uri="{FF2B5EF4-FFF2-40B4-BE49-F238E27FC236}">
                <a16:creationId xmlns:a16="http://schemas.microsoft.com/office/drawing/2014/main" id="{E82D9BB5-41AE-4CB3-853D-47051F907093}"/>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DFF13A9-1037-4D5A-A349-B944681F0EB5}" type="slidenum">
              <a:rPr kumimoji="0" lang="en-US" sz="1400" b="1" i="0" u="none" strike="noStrike" kern="1200" cap="none" spc="0" normalizeH="0" baseline="0" noProof="0" smtClean="0">
                <a:ln>
                  <a:noFill/>
                </a:ln>
                <a:solidFill>
                  <a:srgbClr val="005288">
                    <a:tint val="75000"/>
                  </a:srgbClr>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sz="1400" b="1" i="0" u="none" strike="noStrike" kern="1200" cap="none" spc="0" normalizeH="0" baseline="0" noProof="0" dirty="0">
              <a:ln>
                <a:noFill/>
              </a:ln>
              <a:solidFill>
                <a:srgbClr val="005288">
                  <a:tint val="75000"/>
                </a:srgbClr>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6838672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mj-lt"/>
              </a:rPr>
              <a:t>Establish Program Reporting</a:t>
            </a:r>
          </a:p>
        </p:txBody>
      </p:sp>
      <p:pic>
        <p:nvPicPr>
          <p:cNvPr id="7" name="Picture 6" descr="Sequence of TEPW tasks: Identify Preparedness Priority Factors, Estalish Preparedness Priorities, Develop a Multi-Year Schedule, and Establish Program Reporting">
            <a:extLst>
              <a:ext uri="{FF2B5EF4-FFF2-40B4-BE49-F238E27FC236}">
                <a16:creationId xmlns:a16="http://schemas.microsoft.com/office/drawing/2014/main" id="{AE95582A-B4A8-48B2-ADC5-683C69BEEC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0264" y="761789"/>
            <a:ext cx="8303472" cy="2438611"/>
          </a:xfrm>
          <a:prstGeom prst="rect">
            <a:avLst/>
          </a:prstGeom>
        </p:spPr>
      </p:pic>
      <p:sp>
        <p:nvSpPr>
          <p:cNvPr id="6" name="Content Placeholder 5">
            <a:extLst>
              <a:ext uri="{FF2B5EF4-FFF2-40B4-BE49-F238E27FC236}">
                <a16:creationId xmlns:a16="http://schemas.microsoft.com/office/drawing/2014/main" id="{1F829A88-C4D6-49CB-B3F0-4153FD359B25}"/>
              </a:ext>
            </a:extLst>
          </p:cNvPr>
          <p:cNvSpPr>
            <a:spLocks noGrp="1"/>
          </p:cNvSpPr>
          <p:nvPr>
            <p:ph idx="1"/>
          </p:nvPr>
        </p:nvSpPr>
        <p:spPr>
          <a:xfrm>
            <a:off x="468126" y="2743201"/>
            <a:ext cx="8218674" cy="3048000"/>
          </a:xfrm>
        </p:spPr>
        <p:txBody>
          <a:bodyPr>
            <a:normAutofit/>
          </a:bodyPr>
          <a:lstStyle/>
          <a:p>
            <a:pPr marL="0" indent="0" algn="just">
              <a:buNone/>
            </a:pPr>
            <a:r>
              <a:rPr lang="en-US" dirty="0"/>
              <a:t>Include the jurisdiction’s/organization’s methodology for prioritizing, assigning, monitoring, tracking, and reporting the progress made toward resolution of issues identified during exercises and real-world incidents, as well as, capability improvement projects and the overall impact these actions have on capabilities.</a:t>
            </a:r>
          </a:p>
        </p:txBody>
      </p:sp>
      <p:sp>
        <p:nvSpPr>
          <p:cNvPr id="4" name="Slide Number Placeholder 3"/>
          <p:cNvSpPr>
            <a:spLocks noGrp="1"/>
          </p:cNvSpPr>
          <p:nvPr>
            <p:ph type="sldNum" sz="quarter" idx="12"/>
          </p:nvPr>
        </p:nvSpPr>
        <p:spPr/>
        <p:txBody>
          <a:bodyPr/>
          <a:lstStyle/>
          <a:p>
            <a:fld id="{5DFF13A9-1037-4D5A-A349-B944681F0EB5}"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533400" y="442240"/>
            <a:ext cx="6656035" cy="994172"/>
          </a:xfrm>
        </p:spPr>
        <p:txBody>
          <a:bodyPr vert="horz" lIns="91440" tIns="45720" rIns="91440" bIns="45720" rtlCol="0" anchor="ctr">
            <a:normAutofit/>
          </a:bodyPr>
          <a:lstStyle/>
          <a:p>
            <a:pPr>
              <a:lnSpc>
                <a:spcPct val="90000"/>
              </a:lnSpc>
            </a:pPr>
            <a:r>
              <a:rPr lang="en-US" sz="3600" kern="1200" dirty="0">
                <a:latin typeface="+mj-lt"/>
                <a:ea typeface="+mj-ea"/>
                <a:cs typeface="+mj-cs"/>
              </a:rPr>
              <a:t>Establish Program Reporting </a:t>
            </a:r>
          </a:p>
        </p:txBody>
      </p:sp>
      <p:sp>
        <p:nvSpPr>
          <p:cNvPr id="3" name="Content Placeholder 2"/>
          <p:cNvSpPr>
            <a:spLocks noGrp="1"/>
          </p:cNvSpPr>
          <p:nvPr>
            <p:ph sz="half" idx="1"/>
          </p:nvPr>
        </p:nvSpPr>
        <p:spPr>
          <a:xfrm>
            <a:off x="533400" y="1143000"/>
            <a:ext cx="6172199" cy="4871548"/>
          </a:xfrm>
        </p:spPr>
        <p:txBody>
          <a:bodyPr vert="horz" lIns="91440" tIns="45720" rIns="91440" bIns="45720" rtlCol="0" anchor="ctr">
            <a:noAutofit/>
          </a:bodyPr>
          <a:lstStyle/>
          <a:p>
            <a:pPr marL="6350" indent="0">
              <a:lnSpc>
                <a:spcPct val="90000"/>
              </a:lnSpc>
              <a:buNone/>
            </a:pPr>
            <a:r>
              <a:rPr lang="en-US" b="1" dirty="0">
                <a:solidFill>
                  <a:schemeClr val="bg2">
                    <a:lumMod val="10000"/>
                  </a:schemeClr>
                </a:solidFill>
                <a:latin typeface="Franklin Gothic Book" panose="020B0503020102020204" pitchFamily="34" charset="0"/>
                <a:cs typeface="+mn-cs"/>
              </a:rPr>
              <a:t>Consider:</a:t>
            </a:r>
          </a:p>
          <a:p>
            <a:pPr lvl="1" indent="-228600">
              <a:lnSpc>
                <a:spcPct val="90000"/>
              </a:lnSpc>
              <a:buFont typeface="Arial" panose="020B0604020202020204" pitchFamily="34" charset="0"/>
              <a:buChar char="•"/>
            </a:pPr>
            <a:r>
              <a:rPr lang="en-US" dirty="0">
                <a:solidFill>
                  <a:schemeClr val="bg2">
                    <a:lumMod val="10000"/>
                  </a:schemeClr>
                </a:solidFill>
                <a:latin typeface="Franklin Gothic Book" panose="020B0503020102020204" pitchFamily="34" charset="0"/>
                <a:cs typeface="+mn-cs"/>
              </a:rPr>
              <a:t>Compiling and recording areas for improvement from exercises and real-world incidents</a:t>
            </a:r>
          </a:p>
          <a:p>
            <a:pPr lvl="1" indent="-228600">
              <a:lnSpc>
                <a:spcPct val="90000"/>
              </a:lnSpc>
              <a:buFont typeface="Arial" panose="020B0604020202020204" pitchFamily="34" charset="0"/>
              <a:buChar char="•"/>
            </a:pPr>
            <a:r>
              <a:rPr lang="en-US" dirty="0">
                <a:solidFill>
                  <a:schemeClr val="bg2">
                    <a:lumMod val="10000"/>
                  </a:schemeClr>
                </a:solidFill>
                <a:latin typeface="Franklin Gothic Book" panose="020B0503020102020204" pitchFamily="34" charset="0"/>
                <a:cs typeface="+mn-cs"/>
              </a:rPr>
              <a:t>Determining actions and linking capabilities needed to address identified areas for improvement and associated corrective actions</a:t>
            </a:r>
          </a:p>
          <a:p>
            <a:pPr lvl="1" indent="-228600">
              <a:lnSpc>
                <a:spcPct val="90000"/>
              </a:lnSpc>
              <a:buFont typeface="Arial" panose="020B0604020202020204" pitchFamily="34" charset="0"/>
              <a:buChar char="•"/>
            </a:pPr>
            <a:r>
              <a:rPr lang="en-US" dirty="0">
                <a:solidFill>
                  <a:schemeClr val="bg2">
                    <a:lumMod val="10000"/>
                  </a:schemeClr>
                </a:solidFill>
                <a:latin typeface="Franklin Gothic Book" panose="020B0503020102020204" pitchFamily="34" charset="0"/>
                <a:cs typeface="+mn-cs"/>
              </a:rPr>
              <a:t>Prioritizing, assigning, tracking, reporting,    and updating corrective actions progress</a:t>
            </a:r>
          </a:p>
          <a:p>
            <a:pPr lvl="1" indent="-228600">
              <a:lnSpc>
                <a:spcPct val="90000"/>
              </a:lnSpc>
              <a:buFont typeface="Arial" panose="020B0604020202020204" pitchFamily="34" charset="0"/>
              <a:buChar char="•"/>
            </a:pPr>
            <a:r>
              <a:rPr lang="en-US" dirty="0">
                <a:solidFill>
                  <a:schemeClr val="bg2">
                    <a:lumMod val="10000"/>
                  </a:schemeClr>
                </a:solidFill>
                <a:latin typeface="Franklin Gothic Book" panose="020B0503020102020204" pitchFamily="34" charset="0"/>
              </a:rPr>
              <a:t>Incorporating changes, completed corrective actions, identified potential best practices and lessons learned into future iterations of the Integrated Preparedness Cycle and IPP</a:t>
            </a:r>
          </a:p>
        </p:txBody>
      </p:sp>
      <p:sp>
        <p:nvSpPr>
          <p:cNvPr id="100" name="Rectangle 99">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2" name="Oval 101">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7" name="Graphic 96" descr="Document">
            <a:extLst>
              <a:ext uri="{FF2B5EF4-FFF2-40B4-BE49-F238E27FC236}">
                <a16:creationId xmlns:a16="http://schemas.microsoft.com/office/drawing/2014/main" id="{8C8ECA79-6106-4521-BC39-D4AAE6837FF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624964" y="2865141"/>
            <a:ext cx="1143455" cy="1143455"/>
          </a:xfrm>
          <a:prstGeom prst="rect">
            <a:avLst/>
          </a:prstGeom>
        </p:spPr>
      </p:pic>
      <p:sp>
        <p:nvSpPr>
          <p:cNvPr id="2" name="Slide Number Placeholder 1"/>
          <p:cNvSpPr>
            <a:spLocks noGrp="1"/>
          </p:cNvSpPr>
          <p:nvPr>
            <p:ph type="sldNum" sz="quarter" idx="12"/>
          </p:nvPr>
        </p:nvSpPr>
        <p:spPr>
          <a:xfrm>
            <a:off x="7576075" y="6415760"/>
            <a:ext cx="759278" cy="273844"/>
          </a:xfrm>
        </p:spPr>
        <p:txBody>
          <a:bodyPr vert="horz" lIns="91440" tIns="45720" rIns="91440" bIns="45720" rtlCol="0" anchor="ctr">
            <a:normAutofit/>
          </a:bodyPr>
          <a:lstStyle/>
          <a:p>
            <a:pPr>
              <a:spcAft>
                <a:spcPts val="600"/>
              </a:spcAft>
            </a:pPr>
            <a:fld id="{5DFF13A9-1037-4D5A-A349-B944681F0EB5}" type="slidenum">
              <a:rPr lang="en-US" sz="920">
                <a:solidFill>
                  <a:srgbClr val="FFFFFF"/>
                </a:solidFill>
                <a:latin typeface="+mn-lt"/>
                <a:cs typeface="+mn-cs"/>
              </a:rPr>
              <a:pPr>
                <a:spcAft>
                  <a:spcPts val="600"/>
                </a:spcAft>
              </a:pPr>
              <a:t>32</a:t>
            </a:fld>
            <a:endParaRPr lang="en-US" sz="920">
              <a:solidFill>
                <a:srgbClr val="FFFFFF"/>
              </a:solidFill>
              <a:latin typeface="+mn-lt"/>
              <a:cs typeface="+mn-cs"/>
            </a:endParaRPr>
          </a:p>
        </p:txBody>
      </p:sp>
    </p:spTree>
    <p:extLst>
      <p:ext uri="{BB962C8B-B14F-4D97-AF65-F5344CB8AC3E}">
        <p14:creationId xmlns:p14="http://schemas.microsoft.com/office/powerpoint/2010/main" val="21364867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0373" y="540714"/>
            <a:ext cx="5989128" cy="994172"/>
          </a:xfrm>
        </p:spPr>
        <p:txBody>
          <a:bodyPr>
            <a:normAutofit/>
          </a:bodyPr>
          <a:lstStyle/>
          <a:p>
            <a:r>
              <a:rPr lang="en-US" sz="3600" dirty="0">
                <a:latin typeface="+mj-lt"/>
              </a:rPr>
              <a:t>Review</a:t>
            </a:r>
          </a:p>
        </p:txBody>
      </p:sp>
      <p:sp>
        <p:nvSpPr>
          <p:cNvPr id="3" name="Content Placeholder 2"/>
          <p:cNvSpPr>
            <a:spLocks noGrp="1"/>
          </p:cNvSpPr>
          <p:nvPr>
            <p:ph idx="1"/>
          </p:nvPr>
        </p:nvSpPr>
        <p:spPr>
          <a:xfrm>
            <a:off x="848647" y="1534886"/>
            <a:ext cx="5033221" cy="3788227"/>
          </a:xfrm>
        </p:spPr>
        <p:txBody>
          <a:bodyPr anchor="ctr">
            <a:normAutofit/>
          </a:bodyPr>
          <a:lstStyle/>
          <a:p>
            <a:pPr lvl="1">
              <a:spcBef>
                <a:spcPts val="1800"/>
              </a:spcBef>
              <a:buFont typeface="Wingdings" panose="05000000000000000000" pitchFamily="2" charset="2"/>
              <a:buChar char="§"/>
              <a:defRPr/>
            </a:pPr>
            <a:r>
              <a:rPr lang="en-US" dirty="0"/>
              <a:t>Ensure proposed preparedness activities support and address the preparedness priorities.</a:t>
            </a:r>
          </a:p>
          <a:p>
            <a:pPr lvl="1">
              <a:spcBef>
                <a:spcPts val="1800"/>
              </a:spcBef>
              <a:buFont typeface="Wingdings" panose="05000000000000000000" pitchFamily="2" charset="2"/>
              <a:buChar char="§"/>
              <a:defRPr/>
            </a:pPr>
            <a:r>
              <a:rPr lang="en-US" dirty="0"/>
              <a:t>Collaborate and coordinate with stakeholders to reduce overlap and to share resources.</a:t>
            </a:r>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Graphic 7" descr="List">
            <a:extLst>
              <a:ext uri="{FF2B5EF4-FFF2-40B4-BE49-F238E27FC236}">
                <a16:creationId xmlns:a16="http://schemas.microsoft.com/office/drawing/2014/main" id="{77DB2DB8-ECAD-40EF-9BB8-509D1307BDC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624964" y="2865141"/>
            <a:ext cx="1143455" cy="1143455"/>
          </a:xfrm>
          <a:prstGeom prst="rect">
            <a:avLst/>
          </a:prstGeom>
        </p:spPr>
      </p:pic>
      <p:sp>
        <p:nvSpPr>
          <p:cNvPr id="4" name="Slide Number Placeholder 3"/>
          <p:cNvSpPr>
            <a:spLocks noGrp="1"/>
          </p:cNvSpPr>
          <p:nvPr>
            <p:ph type="sldNum" sz="quarter" idx="12"/>
          </p:nvPr>
        </p:nvSpPr>
        <p:spPr>
          <a:xfrm>
            <a:off x="7576075" y="6415760"/>
            <a:ext cx="759278" cy="273844"/>
          </a:xfrm>
        </p:spPr>
        <p:txBody>
          <a:bodyPr>
            <a:normAutofit/>
          </a:bodyPr>
          <a:lstStyle/>
          <a:p>
            <a:pPr>
              <a:spcAft>
                <a:spcPts val="600"/>
              </a:spcAft>
            </a:pPr>
            <a:fld id="{5DFF13A9-1037-4D5A-A349-B944681F0EB5}" type="slidenum">
              <a:rPr lang="en-US" sz="920">
                <a:solidFill>
                  <a:srgbClr val="FFFFFF"/>
                </a:solidFill>
              </a:rPr>
              <a:pPr>
                <a:spcAft>
                  <a:spcPts val="600"/>
                </a:spcAft>
              </a:pPr>
              <a:t>33</a:t>
            </a:fld>
            <a:endParaRPr lang="en-US" sz="920">
              <a:solidFill>
                <a:srgbClr val="FFFFFF"/>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442240"/>
            <a:ext cx="5610680" cy="994172"/>
          </a:xfrm>
        </p:spPr>
        <p:txBody>
          <a:bodyPr>
            <a:normAutofit/>
          </a:bodyPr>
          <a:lstStyle/>
          <a:p>
            <a:r>
              <a:rPr lang="en-US" sz="3600" dirty="0">
                <a:latin typeface="+mj-lt"/>
              </a:rPr>
              <a:t>Next Steps</a:t>
            </a:r>
          </a:p>
        </p:txBody>
      </p:sp>
      <p:sp>
        <p:nvSpPr>
          <p:cNvPr id="3" name="Content Placeholder 2"/>
          <p:cNvSpPr>
            <a:spLocks noGrp="1"/>
          </p:cNvSpPr>
          <p:nvPr>
            <p:ph idx="1"/>
          </p:nvPr>
        </p:nvSpPr>
        <p:spPr>
          <a:xfrm>
            <a:off x="848905" y="1534886"/>
            <a:ext cx="5295175" cy="3788227"/>
          </a:xfrm>
        </p:spPr>
        <p:txBody>
          <a:bodyPr anchor="ctr">
            <a:normAutofit/>
          </a:bodyPr>
          <a:lstStyle/>
          <a:p>
            <a:pPr>
              <a:spcBef>
                <a:spcPts val="1800"/>
              </a:spcBef>
            </a:pPr>
            <a:r>
              <a:rPr lang="en-US" sz="2100" dirty="0"/>
              <a:t>Develop and distribute IPPW Summary</a:t>
            </a:r>
          </a:p>
          <a:p>
            <a:pPr>
              <a:spcBef>
                <a:spcPts val="1800"/>
              </a:spcBef>
            </a:pPr>
            <a:r>
              <a:rPr lang="en-US" sz="2100" dirty="0"/>
              <a:t>Develop the IPP</a:t>
            </a:r>
          </a:p>
          <a:p>
            <a:pPr>
              <a:spcBef>
                <a:spcPts val="1800"/>
              </a:spcBef>
            </a:pPr>
            <a:r>
              <a:rPr lang="en-US" sz="2100" dirty="0">
                <a:highlight>
                  <a:srgbClr val="FFFF00"/>
                </a:highlight>
              </a:rPr>
              <a:t>[insert additional items as needed]</a:t>
            </a:r>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Graphic 7" descr="Decision chart">
            <a:extLst>
              <a:ext uri="{FF2B5EF4-FFF2-40B4-BE49-F238E27FC236}">
                <a16:creationId xmlns:a16="http://schemas.microsoft.com/office/drawing/2014/main" id="{045AE74C-4395-4EC8-BB83-4E3B154E548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624964" y="2865141"/>
            <a:ext cx="1143455" cy="1143455"/>
          </a:xfrm>
          <a:prstGeom prst="rect">
            <a:avLst/>
          </a:prstGeom>
        </p:spPr>
      </p:pic>
      <p:sp>
        <p:nvSpPr>
          <p:cNvPr id="4" name="Slide Number Placeholder 3"/>
          <p:cNvSpPr>
            <a:spLocks noGrp="1"/>
          </p:cNvSpPr>
          <p:nvPr>
            <p:ph type="sldNum" sz="quarter" idx="12"/>
          </p:nvPr>
        </p:nvSpPr>
        <p:spPr>
          <a:xfrm>
            <a:off x="7576075" y="6415760"/>
            <a:ext cx="759278" cy="273844"/>
          </a:xfrm>
        </p:spPr>
        <p:txBody>
          <a:bodyPr>
            <a:normAutofit/>
          </a:bodyPr>
          <a:lstStyle/>
          <a:p>
            <a:pPr>
              <a:spcAft>
                <a:spcPts val="600"/>
              </a:spcAft>
            </a:pPr>
            <a:fld id="{5DFF13A9-1037-4D5A-A349-B944681F0EB5}" type="slidenum">
              <a:rPr lang="en-US" sz="920">
                <a:solidFill>
                  <a:srgbClr val="FFFFFF"/>
                </a:solidFill>
              </a:rPr>
              <a:pPr>
                <a:spcAft>
                  <a:spcPts val="600"/>
                </a:spcAft>
              </a:pPr>
              <a:t>34</a:t>
            </a:fld>
            <a:endParaRPr lang="en-US" sz="920">
              <a:solidFill>
                <a:srgbClr val="FFFFFF"/>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DBC6133C-0615-4CE4-9132-37E609A9BD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3798" y="525982"/>
            <a:ext cx="3212237" cy="1200361"/>
          </a:xfrm>
        </p:spPr>
        <p:txBody>
          <a:bodyPr vert="horz" lIns="91440" tIns="45720" rIns="91440" bIns="45720" rtlCol="0" anchor="b">
            <a:normAutofit/>
          </a:bodyPr>
          <a:lstStyle/>
          <a:p>
            <a:r>
              <a:rPr lang="en-US" sz="3600" kern="1200" dirty="0">
                <a:latin typeface="+mj-lt"/>
                <a:cs typeface="+mj-cs"/>
              </a:rPr>
              <a:t>Conclusion</a:t>
            </a:r>
            <a:endParaRPr lang="en-US" sz="3100" kern="1200" dirty="0">
              <a:latin typeface="+mj-lt"/>
              <a:cs typeface="+mj-cs"/>
            </a:endParaRPr>
          </a:p>
        </p:txBody>
      </p:sp>
      <p:sp>
        <p:nvSpPr>
          <p:cNvPr id="66" name="Rectangle 65">
            <a:extLst>
              <a:ext uri="{FF2B5EF4-FFF2-40B4-BE49-F238E27FC236}">
                <a16:creationId xmlns:a16="http://schemas.microsoft.com/office/drawing/2014/main" id="{169CC832-2974-4E8D-90ED-3E2941BA73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2399" y="1944913"/>
            <a:ext cx="301752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55222F96-971A-4F90-B841-6BAB416C7A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61965" y="6072626"/>
            <a:ext cx="740664" cy="11559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08980754-6F4B-43C9-B9BE-127B6BED658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336109" y="1694387"/>
            <a:ext cx="740664" cy="887511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2C1BBA94-3F40-40AA-8BB9-E69E25E537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2594" y="354959"/>
            <a:ext cx="4638730" cy="591521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bject 37">
            <a:extLst>
              <a:ext uri="{FF2B5EF4-FFF2-40B4-BE49-F238E27FC236}">
                <a16:creationId xmlns:a16="http://schemas.microsoft.com/office/drawing/2014/main" id="{6422F779-ADB4-4419-8450-146C27442148}"/>
              </a:ext>
            </a:extLst>
          </p:cNvPr>
          <p:cNvSpPr txBox="1">
            <a:spLocks/>
          </p:cNvSpPr>
          <p:nvPr/>
        </p:nvSpPr>
        <p:spPr>
          <a:xfrm>
            <a:off x="4979219" y="2961635"/>
            <a:ext cx="3644694" cy="701631"/>
          </a:xfrm>
          <a:prstGeom prst="rect">
            <a:avLst/>
          </a:prstGeom>
          <a:ln>
            <a:noFill/>
          </a:ln>
        </p:spPr>
        <p:txBody>
          <a:bodyPr vert="horz" wrap="square" lIns="0" tIns="0" rIns="0" bIns="0" rtlCol="0">
            <a:norm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lnSpc>
                <a:spcPct val="90000"/>
              </a:lnSpc>
              <a:spcBef>
                <a:spcPts val="0"/>
              </a:spcBef>
              <a:spcAft>
                <a:spcPts val="600"/>
              </a:spcAft>
            </a:pPr>
            <a:r>
              <a:rPr lang="en-US" sz="5000" dirty="0">
                <a:solidFill>
                  <a:srgbClr val="FF0000"/>
                </a:solidFill>
              </a:rPr>
              <a:t>Spo</a:t>
            </a:r>
            <a:r>
              <a:rPr lang="en-US" sz="5000" spc="-7" dirty="0">
                <a:solidFill>
                  <a:srgbClr val="FF0000"/>
                </a:solidFill>
              </a:rPr>
              <a:t>n</a:t>
            </a:r>
            <a:r>
              <a:rPr lang="en-US" sz="5000" dirty="0">
                <a:solidFill>
                  <a:srgbClr val="FF0000"/>
                </a:solidFill>
              </a:rPr>
              <a:t>sor </a:t>
            </a:r>
            <a:r>
              <a:rPr lang="en-US" sz="5000" spc="-7" dirty="0">
                <a:solidFill>
                  <a:srgbClr val="FF0000"/>
                </a:solidFill>
              </a:rPr>
              <a:t>L</a:t>
            </a:r>
            <a:r>
              <a:rPr lang="en-US" sz="5000" dirty="0">
                <a:solidFill>
                  <a:srgbClr val="FF0000"/>
                </a:solidFill>
              </a:rPr>
              <a:t>ogo</a:t>
            </a:r>
          </a:p>
        </p:txBody>
      </p:sp>
      <p:sp>
        <p:nvSpPr>
          <p:cNvPr id="7" name="object 28">
            <a:extLst>
              <a:ext uri="{FF2B5EF4-FFF2-40B4-BE49-F238E27FC236}">
                <a16:creationId xmlns:a16="http://schemas.microsoft.com/office/drawing/2014/main" id="{204A46F6-4729-4159-A0F7-A6FD1DCDB254}"/>
              </a:ext>
              <a:ext uri="{C183D7F6-B498-43B3-948B-1728B52AA6E4}">
                <adec:decorative xmlns:adec="http://schemas.microsoft.com/office/drawing/2017/decorative" xmlns="" val="1"/>
              </a:ext>
            </a:extLst>
          </p:cNvPr>
          <p:cNvSpPr/>
          <p:nvPr/>
        </p:nvSpPr>
        <p:spPr>
          <a:xfrm>
            <a:off x="4490803" y="2253121"/>
            <a:ext cx="4221014" cy="2118887"/>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4" name="Slide Number Placeholder 3"/>
          <p:cNvSpPr>
            <a:spLocks noGrp="1"/>
          </p:cNvSpPr>
          <p:nvPr>
            <p:ph type="sldNum" sz="quarter" idx="12"/>
          </p:nvPr>
        </p:nvSpPr>
        <p:spPr>
          <a:xfrm>
            <a:off x="6457950" y="6492240"/>
            <a:ext cx="2057400" cy="365125"/>
          </a:xfrm>
        </p:spPr>
        <p:txBody>
          <a:bodyPr vert="horz" lIns="91440" tIns="45720" rIns="91440" bIns="45720" rtlCol="0">
            <a:normAutofit/>
          </a:bodyPr>
          <a:lstStyle/>
          <a:p>
            <a:pPr>
              <a:spcAft>
                <a:spcPts val="600"/>
              </a:spcAft>
            </a:pPr>
            <a:fld id="{5DFF13A9-1037-4D5A-A349-B944681F0EB5}" type="slidenum">
              <a:rPr lang="en-US">
                <a:latin typeface="+mn-lt"/>
                <a:cs typeface="+mn-cs"/>
              </a:rPr>
              <a:pPr>
                <a:spcAft>
                  <a:spcPts val="600"/>
                </a:spcAft>
              </a:pPr>
              <a:t>35</a:t>
            </a:fld>
            <a:endParaRPr lang="en-US">
              <a:latin typeface="+mn-lt"/>
              <a:cs typeface="+mn-cs"/>
            </a:endParaRPr>
          </a:p>
        </p:txBody>
      </p:sp>
    </p:spTree>
    <p:extLst>
      <p:ext uri="{BB962C8B-B14F-4D97-AF65-F5344CB8AC3E}">
        <p14:creationId xmlns:p14="http://schemas.microsoft.com/office/powerpoint/2010/main" val="1087217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9364" y="697593"/>
            <a:ext cx="5989128" cy="607920"/>
          </a:xfrm>
        </p:spPr>
        <p:txBody>
          <a:bodyPr>
            <a:noAutofit/>
          </a:bodyPr>
          <a:lstStyle/>
          <a:p>
            <a:r>
              <a:rPr lang="en-US" sz="3600" dirty="0">
                <a:latin typeface="+mj-lt"/>
              </a:rPr>
              <a:t>Agenda</a:t>
            </a:r>
          </a:p>
        </p:txBody>
      </p:sp>
      <p:sp>
        <p:nvSpPr>
          <p:cNvPr id="3" name="Content Placeholder 2"/>
          <p:cNvSpPr>
            <a:spLocks noGrp="1"/>
          </p:cNvSpPr>
          <p:nvPr>
            <p:ph idx="1"/>
          </p:nvPr>
        </p:nvSpPr>
        <p:spPr>
          <a:xfrm>
            <a:off x="847098" y="1534886"/>
            <a:ext cx="6163701" cy="3788227"/>
          </a:xfrm>
        </p:spPr>
        <p:txBody>
          <a:bodyPr anchor="ctr">
            <a:noAutofit/>
          </a:bodyPr>
          <a:lstStyle/>
          <a:p>
            <a:pPr>
              <a:lnSpc>
                <a:spcPct val="90000"/>
              </a:lnSpc>
              <a:spcBef>
                <a:spcPts val="900"/>
              </a:spcBef>
            </a:pPr>
            <a:r>
              <a:rPr lang="en-US" sz="2000" dirty="0">
                <a:highlight>
                  <a:srgbClr val="FFFF00"/>
                </a:highlight>
                <a:latin typeface="Franklin Gothic Book" panose="020B0503020102020204" pitchFamily="34" charset="0"/>
              </a:rPr>
              <a:t>[Time]</a:t>
            </a:r>
            <a:r>
              <a:rPr lang="en-US" sz="2000" dirty="0">
                <a:latin typeface="Franklin Gothic Book" panose="020B0503020102020204" pitchFamily="34" charset="0"/>
              </a:rPr>
              <a:t> Integrated Preparedness Overview</a:t>
            </a:r>
          </a:p>
          <a:p>
            <a:pPr>
              <a:lnSpc>
                <a:spcPct val="90000"/>
              </a:lnSpc>
              <a:spcBef>
                <a:spcPts val="900"/>
              </a:spcBef>
            </a:pPr>
            <a:r>
              <a:rPr lang="en-US" sz="2000" dirty="0">
                <a:highlight>
                  <a:srgbClr val="FFFF00"/>
                </a:highlight>
                <a:latin typeface="Franklin Gothic Book" panose="020B0503020102020204" pitchFamily="34" charset="0"/>
              </a:rPr>
              <a:t>[Time]</a:t>
            </a:r>
            <a:r>
              <a:rPr lang="en-US" sz="2000" dirty="0">
                <a:latin typeface="Franklin Gothic Book" panose="020B0503020102020204" pitchFamily="34" charset="0"/>
              </a:rPr>
              <a:t> Review of Prior Integrated Preparedness Plan</a:t>
            </a:r>
          </a:p>
          <a:p>
            <a:pPr>
              <a:lnSpc>
                <a:spcPct val="90000"/>
              </a:lnSpc>
              <a:spcBef>
                <a:spcPts val="900"/>
              </a:spcBef>
            </a:pPr>
            <a:r>
              <a:rPr lang="en-US" sz="2000" dirty="0">
                <a:highlight>
                  <a:srgbClr val="FFFF00"/>
                </a:highlight>
                <a:latin typeface="Franklin Gothic Book" panose="020B0503020102020204" pitchFamily="34" charset="0"/>
              </a:rPr>
              <a:t>[Time]</a:t>
            </a:r>
            <a:r>
              <a:rPr lang="en-US" sz="2000" dirty="0">
                <a:latin typeface="Franklin Gothic Book" panose="020B0503020102020204" pitchFamily="34" charset="0"/>
              </a:rPr>
              <a:t> Identify Preparedness Priority Factors</a:t>
            </a:r>
          </a:p>
          <a:p>
            <a:pPr>
              <a:lnSpc>
                <a:spcPct val="90000"/>
              </a:lnSpc>
              <a:spcBef>
                <a:spcPts val="900"/>
              </a:spcBef>
            </a:pPr>
            <a:r>
              <a:rPr lang="en-US" sz="2000" dirty="0">
                <a:highlight>
                  <a:srgbClr val="FFFF00"/>
                </a:highlight>
                <a:latin typeface="Franklin Gothic Book" panose="020B0503020102020204" pitchFamily="34" charset="0"/>
              </a:rPr>
              <a:t>[Time]</a:t>
            </a:r>
            <a:r>
              <a:rPr lang="en-US" sz="2000" dirty="0">
                <a:latin typeface="Franklin Gothic Book" panose="020B0503020102020204" pitchFamily="34" charset="0"/>
              </a:rPr>
              <a:t> Establish Preparedness Priorities</a:t>
            </a:r>
          </a:p>
          <a:p>
            <a:pPr>
              <a:lnSpc>
                <a:spcPct val="90000"/>
              </a:lnSpc>
              <a:spcBef>
                <a:spcPts val="900"/>
              </a:spcBef>
            </a:pPr>
            <a:r>
              <a:rPr lang="en-US" sz="2000" dirty="0">
                <a:highlight>
                  <a:srgbClr val="FFFF00"/>
                </a:highlight>
                <a:latin typeface="Franklin Gothic Book" panose="020B0503020102020204" pitchFamily="34" charset="0"/>
              </a:rPr>
              <a:t>[Time]</a:t>
            </a:r>
            <a:r>
              <a:rPr lang="en-US" sz="2000" dirty="0">
                <a:latin typeface="Franklin Gothic Book" panose="020B0503020102020204" pitchFamily="34" charset="0"/>
              </a:rPr>
              <a:t> Develop a Multi-year Schedule</a:t>
            </a:r>
          </a:p>
          <a:p>
            <a:pPr>
              <a:lnSpc>
                <a:spcPct val="90000"/>
              </a:lnSpc>
              <a:spcBef>
                <a:spcPts val="900"/>
              </a:spcBef>
            </a:pPr>
            <a:r>
              <a:rPr lang="en-US" sz="2000" dirty="0">
                <a:highlight>
                  <a:srgbClr val="FFFF00"/>
                </a:highlight>
                <a:latin typeface="Franklin Gothic Book" panose="020B0503020102020204" pitchFamily="34" charset="0"/>
              </a:rPr>
              <a:t>[Time]</a:t>
            </a:r>
            <a:r>
              <a:rPr lang="en-US" sz="2000" dirty="0">
                <a:latin typeface="Franklin Gothic Book" panose="020B0503020102020204" pitchFamily="34" charset="0"/>
              </a:rPr>
              <a:t> Establish Program Reporting</a:t>
            </a:r>
          </a:p>
          <a:p>
            <a:pPr>
              <a:lnSpc>
                <a:spcPct val="90000"/>
              </a:lnSpc>
              <a:spcBef>
                <a:spcPts val="900"/>
              </a:spcBef>
            </a:pPr>
            <a:r>
              <a:rPr lang="en-US" sz="2000" dirty="0">
                <a:highlight>
                  <a:srgbClr val="FFFF00"/>
                </a:highlight>
                <a:latin typeface="Franklin Gothic Book" panose="020B0503020102020204" pitchFamily="34" charset="0"/>
              </a:rPr>
              <a:t>[Time]</a:t>
            </a:r>
            <a:r>
              <a:rPr lang="en-US" sz="2000" dirty="0">
                <a:latin typeface="Franklin Gothic Book" panose="020B0503020102020204" pitchFamily="34" charset="0"/>
              </a:rPr>
              <a:t> Review </a:t>
            </a:r>
          </a:p>
          <a:p>
            <a:pPr>
              <a:lnSpc>
                <a:spcPct val="90000"/>
              </a:lnSpc>
              <a:spcBef>
                <a:spcPts val="900"/>
              </a:spcBef>
            </a:pPr>
            <a:r>
              <a:rPr lang="en-US" sz="2000" dirty="0">
                <a:highlight>
                  <a:srgbClr val="FFFF00"/>
                </a:highlight>
                <a:latin typeface="Franklin Gothic Book" panose="020B0503020102020204" pitchFamily="34" charset="0"/>
              </a:rPr>
              <a:t>[Time]</a:t>
            </a:r>
            <a:r>
              <a:rPr lang="en-US" sz="2000" dirty="0">
                <a:latin typeface="Franklin Gothic Book" panose="020B0503020102020204" pitchFamily="34" charset="0"/>
              </a:rPr>
              <a:t> Next Steps</a:t>
            </a:r>
          </a:p>
          <a:p>
            <a:pPr>
              <a:lnSpc>
                <a:spcPct val="90000"/>
              </a:lnSpc>
              <a:spcBef>
                <a:spcPts val="900"/>
              </a:spcBef>
            </a:pPr>
            <a:r>
              <a:rPr lang="en-US" sz="2000" dirty="0">
                <a:highlight>
                  <a:srgbClr val="FFFF00"/>
                </a:highlight>
                <a:latin typeface="Franklin Gothic Book" panose="020B0503020102020204" pitchFamily="34" charset="0"/>
              </a:rPr>
              <a:t>[Time]</a:t>
            </a:r>
            <a:r>
              <a:rPr lang="en-US" sz="2000" dirty="0">
                <a:latin typeface="Franklin Gothic Book" panose="020B0503020102020204" pitchFamily="34" charset="0"/>
              </a:rPr>
              <a:t> Closing Remarks</a:t>
            </a:r>
          </a:p>
        </p:txBody>
      </p:sp>
      <p:sp>
        <p:nvSpPr>
          <p:cNvPr id="69" name="Rectangle 68">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1" name="Oval 70">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35" name="Graphic 34" descr="History">
            <a:extLst>
              <a:ext uri="{FF2B5EF4-FFF2-40B4-BE49-F238E27FC236}">
                <a16:creationId xmlns:a16="http://schemas.microsoft.com/office/drawing/2014/main" id="{B2BE83BD-6147-4A54-BEAC-92DECD5AC20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624964" y="2865141"/>
            <a:ext cx="1143455" cy="1143455"/>
          </a:xfrm>
          <a:prstGeom prst="rect">
            <a:avLst/>
          </a:prstGeom>
        </p:spPr>
      </p:pic>
      <p:sp>
        <p:nvSpPr>
          <p:cNvPr id="5" name="Slide Number Placeholder 4"/>
          <p:cNvSpPr>
            <a:spLocks noGrp="1"/>
          </p:cNvSpPr>
          <p:nvPr>
            <p:ph type="sldNum" sz="quarter" idx="12"/>
          </p:nvPr>
        </p:nvSpPr>
        <p:spPr>
          <a:xfrm>
            <a:off x="7576075" y="6415760"/>
            <a:ext cx="759278" cy="273844"/>
          </a:xfrm>
        </p:spPr>
        <p:txBody>
          <a:bodyPr>
            <a:normAutofit/>
          </a:bodyPr>
          <a:lstStyle/>
          <a:p>
            <a:pPr>
              <a:spcAft>
                <a:spcPts val="600"/>
              </a:spcAft>
            </a:pPr>
            <a:fld id="{5DFF13A9-1037-4D5A-A349-B944681F0EB5}" type="slidenum">
              <a:rPr lang="en-US" sz="920">
                <a:solidFill>
                  <a:srgbClr val="FFFFFF"/>
                </a:solidFill>
              </a:rPr>
              <a:pPr>
                <a:spcAft>
                  <a:spcPts val="600"/>
                </a:spcAft>
              </a:pPr>
              <a:t>4</a:t>
            </a:fld>
            <a:endParaRPr lang="en-US" sz="92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8391948" cy="1127125"/>
          </a:xfrm>
        </p:spPr>
        <p:txBody>
          <a:bodyPr>
            <a:normAutofit/>
          </a:bodyPr>
          <a:lstStyle/>
          <a:p>
            <a:r>
              <a:rPr lang="en-US" sz="3600" dirty="0">
                <a:latin typeface="+mj-lt"/>
              </a:rPr>
              <a:t>Attendee Expectations</a:t>
            </a:r>
          </a:p>
        </p:txBody>
      </p:sp>
      <p:graphicFrame>
        <p:nvGraphicFramePr>
          <p:cNvPr id="5" name="Table 11">
            <a:extLst>
              <a:ext uri="{FF2B5EF4-FFF2-40B4-BE49-F238E27FC236}">
                <a16:creationId xmlns:a16="http://schemas.microsoft.com/office/drawing/2014/main" id="{8771706A-8B01-4C07-BC1D-87409F23D3B5}"/>
              </a:ext>
            </a:extLst>
          </p:cNvPr>
          <p:cNvGraphicFramePr>
            <a:graphicFrameLocks/>
          </p:cNvGraphicFramePr>
          <p:nvPr>
            <p:extLst>
              <p:ext uri="{D42A27DB-BD31-4B8C-83A1-F6EECF244321}">
                <p14:modId xmlns:p14="http://schemas.microsoft.com/office/powerpoint/2010/main" val="501295076"/>
              </p:ext>
            </p:extLst>
          </p:nvPr>
        </p:nvGraphicFramePr>
        <p:xfrm>
          <a:off x="376026" y="1295400"/>
          <a:ext cx="8391948" cy="4343400"/>
        </p:xfrm>
        <a:graphic>
          <a:graphicData uri="http://schemas.openxmlformats.org/drawingml/2006/table">
            <a:tbl>
              <a:tblPr firstRow="1" firstCol="1" bandRow="1">
                <a:tableStyleId>{5C22544A-7EE6-4342-B048-85BDC9FD1C3A}</a:tableStyleId>
              </a:tblPr>
              <a:tblGrid>
                <a:gridCol w="1676403">
                  <a:extLst>
                    <a:ext uri="{9D8B030D-6E8A-4147-A177-3AD203B41FA5}">
                      <a16:colId xmlns:a16="http://schemas.microsoft.com/office/drawing/2014/main" val="3222051027"/>
                    </a:ext>
                  </a:extLst>
                </a:gridCol>
                <a:gridCol w="6715545">
                  <a:extLst>
                    <a:ext uri="{9D8B030D-6E8A-4147-A177-3AD203B41FA5}">
                      <a16:colId xmlns:a16="http://schemas.microsoft.com/office/drawing/2014/main" val="58203577"/>
                    </a:ext>
                  </a:extLst>
                </a:gridCol>
              </a:tblGrid>
              <a:tr h="1108926">
                <a:tc>
                  <a:txBody>
                    <a:bodyPr/>
                    <a:lstStyle/>
                    <a:p>
                      <a:pPr algn="ctr"/>
                      <a:r>
                        <a:rPr lang="en-US" sz="2000" b="0" dirty="0">
                          <a:latin typeface="+mn-lt"/>
                        </a:rPr>
                        <a:t>Working Knowledge</a:t>
                      </a:r>
                    </a:p>
                  </a:txBody>
                  <a:tcPr anchor="ctr">
                    <a:solidFill>
                      <a:srgbClr val="005288"/>
                    </a:solidFill>
                  </a:tcPr>
                </a:tc>
                <a:tc>
                  <a:txBody>
                    <a:bodyPr/>
                    <a:lstStyle/>
                    <a:p>
                      <a:pPr algn="l"/>
                      <a:r>
                        <a:rPr lang="en-US" sz="2000" b="0" dirty="0">
                          <a:solidFill>
                            <a:schemeClr val="bg2">
                              <a:lumMod val="10000"/>
                            </a:schemeClr>
                          </a:solidFill>
                          <a:latin typeface="+mn-lt"/>
                        </a:rPr>
                        <a:t>Have a working knowledge of their jurisdiction’s/organization’s capabilities, threats and hazards, and other priority factors</a:t>
                      </a:r>
                    </a:p>
                  </a:txBody>
                  <a:tcPr anchor="ctr">
                    <a:solidFill>
                      <a:srgbClr val="D0D5DE"/>
                    </a:solidFill>
                  </a:tcPr>
                </a:tc>
                <a:extLst>
                  <a:ext uri="{0D108BD9-81ED-4DB2-BD59-A6C34878D82A}">
                    <a16:rowId xmlns:a16="http://schemas.microsoft.com/office/drawing/2014/main" val="1040106338"/>
                  </a:ext>
                </a:extLst>
              </a:tr>
              <a:tr h="1188134">
                <a:tc>
                  <a:txBody>
                    <a:bodyPr/>
                    <a:lstStyle/>
                    <a:p>
                      <a:pPr marL="0" marR="0" algn="ctr">
                        <a:spcBef>
                          <a:spcPts val="0"/>
                        </a:spcBef>
                        <a:spcAft>
                          <a:spcPts val="600"/>
                        </a:spcAft>
                      </a:pPr>
                      <a:r>
                        <a:rPr lang="en-US" sz="2000" b="0" dirty="0">
                          <a:effectLst/>
                          <a:latin typeface="+mn-lt"/>
                          <a:ea typeface="Times New Roman" panose="02020603050405020304" pitchFamily="18" charset="0"/>
                          <a:cs typeface="Times New Roman" panose="02020603050405020304" pitchFamily="18" charset="0"/>
                        </a:rPr>
                        <a:t>Bring a List</a:t>
                      </a:r>
                    </a:p>
                  </a:txBody>
                  <a:tcPr marL="68580" marR="68580" marT="0" marB="0" anchor="ctr">
                    <a:solidFill>
                      <a:srgbClr val="005288"/>
                    </a:solidFill>
                  </a:tcPr>
                </a:tc>
                <a:tc>
                  <a:txBody>
                    <a:bodyPr/>
                    <a:lstStyle/>
                    <a:p>
                      <a:pPr algn="l"/>
                      <a:r>
                        <a:rPr lang="en-US" sz="2000" dirty="0">
                          <a:solidFill>
                            <a:schemeClr val="bg2">
                              <a:lumMod val="10000"/>
                            </a:schemeClr>
                          </a:solidFill>
                          <a:latin typeface="+mn-lt"/>
                        </a:rPr>
                        <a:t>Bring a list of their jurisdiction’s/organization’s currently scheduled preparedness activities</a:t>
                      </a:r>
                    </a:p>
                  </a:txBody>
                  <a:tcPr anchor="ctr">
                    <a:solidFill>
                      <a:srgbClr val="D0D5DE"/>
                    </a:solidFill>
                  </a:tcPr>
                </a:tc>
                <a:extLst>
                  <a:ext uri="{0D108BD9-81ED-4DB2-BD59-A6C34878D82A}">
                    <a16:rowId xmlns:a16="http://schemas.microsoft.com/office/drawing/2014/main" val="915718557"/>
                  </a:ext>
                </a:extLst>
              </a:tr>
              <a:tr h="1188134">
                <a:tc>
                  <a:txBody>
                    <a:bodyPr/>
                    <a:lstStyle/>
                    <a:p>
                      <a:pPr marL="0" marR="0" algn="ctr">
                        <a:spcBef>
                          <a:spcPts val="0"/>
                        </a:spcBef>
                        <a:spcAft>
                          <a:spcPts val="600"/>
                        </a:spcAft>
                      </a:pPr>
                      <a:r>
                        <a:rPr lang="en-US" sz="2000" b="0" dirty="0">
                          <a:effectLst/>
                          <a:latin typeface="+mn-lt"/>
                          <a:ea typeface="Times New Roman" panose="02020603050405020304" pitchFamily="18" charset="0"/>
                          <a:cs typeface="Times New Roman" panose="02020603050405020304" pitchFamily="18" charset="0"/>
                        </a:rPr>
                        <a:t>Authority to Commit</a:t>
                      </a:r>
                    </a:p>
                  </a:txBody>
                  <a:tcPr marL="68580" marR="68580" marT="0" marB="0" anchor="ctr">
                    <a:solidFill>
                      <a:srgbClr val="005288"/>
                    </a:solidFill>
                  </a:tcPr>
                </a:tc>
                <a:tc>
                  <a:txBody>
                    <a:bodyPr/>
                    <a:lstStyle/>
                    <a:p>
                      <a:pPr algn="l"/>
                      <a:r>
                        <a:rPr lang="en-US" sz="2000" dirty="0">
                          <a:solidFill>
                            <a:schemeClr val="bg2">
                              <a:lumMod val="10000"/>
                            </a:schemeClr>
                          </a:solidFill>
                          <a:latin typeface="+mn-lt"/>
                        </a:rPr>
                        <a:t>Have authority to commit personnel and resources to the activities scheduled in the Integrated Preparedness Plan</a:t>
                      </a:r>
                    </a:p>
                  </a:txBody>
                  <a:tcPr anchor="ctr">
                    <a:solidFill>
                      <a:srgbClr val="D0D5DE"/>
                    </a:solidFill>
                  </a:tcPr>
                </a:tc>
                <a:extLst>
                  <a:ext uri="{0D108BD9-81ED-4DB2-BD59-A6C34878D82A}">
                    <a16:rowId xmlns:a16="http://schemas.microsoft.com/office/drawing/2014/main" val="4118246462"/>
                  </a:ext>
                </a:extLst>
              </a:tr>
              <a:tr h="858206">
                <a:tc>
                  <a:txBody>
                    <a:bodyPr/>
                    <a:lstStyle/>
                    <a:p>
                      <a:pPr marL="0" marR="0" algn="ctr">
                        <a:spcBef>
                          <a:spcPts val="0"/>
                        </a:spcBef>
                        <a:spcAft>
                          <a:spcPts val="600"/>
                        </a:spcAft>
                      </a:pPr>
                      <a:r>
                        <a:rPr lang="en-US" sz="2000" b="0" dirty="0">
                          <a:effectLst/>
                          <a:latin typeface="+mn-lt"/>
                          <a:ea typeface="Times New Roman" panose="02020603050405020304" pitchFamily="18" charset="0"/>
                          <a:cs typeface="Times New Roman" panose="02020603050405020304" pitchFamily="18" charset="0"/>
                        </a:rPr>
                        <a:t>Actively Participate</a:t>
                      </a:r>
                    </a:p>
                  </a:txBody>
                  <a:tcPr marL="68580" marR="68580" marT="0" marB="0" anchor="ctr">
                    <a:solidFill>
                      <a:srgbClr val="005288"/>
                    </a:solidFill>
                  </a:tcPr>
                </a:tc>
                <a:tc>
                  <a:txBody>
                    <a:bodyPr/>
                    <a:lstStyle/>
                    <a:p>
                      <a:pPr algn="l"/>
                      <a:r>
                        <a:rPr lang="en-US" sz="2000" dirty="0">
                          <a:solidFill>
                            <a:schemeClr val="bg2">
                              <a:lumMod val="10000"/>
                            </a:schemeClr>
                          </a:solidFill>
                          <a:latin typeface="+mn-lt"/>
                        </a:rPr>
                        <a:t>Actively participate in workshop discussions as a representative for their jurisdiction/organization</a:t>
                      </a:r>
                    </a:p>
                  </a:txBody>
                  <a:tcPr anchor="ctr">
                    <a:solidFill>
                      <a:srgbClr val="D0D5DE"/>
                    </a:solidFill>
                  </a:tcPr>
                </a:tc>
                <a:extLst>
                  <a:ext uri="{0D108BD9-81ED-4DB2-BD59-A6C34878D82A}">
                    <a16:rowId xmlns:a16="http://schemas.microsoft.com/office/drawing/2014/main" val="2154761689"/>
                  </a:ext>
                </a:extLst>
              </a:tr>
            </a:tbl>
          </a:graphicData>
        </a:graphic>
      </p:graphicFrame>
      <p:sp>
        <p:nvSpPr>
          <p:cNvPr id="4" name="Slide Number Placeholder 3"/>
          <p:cNvSpPr>
            <a:spLocks noGrp="1"/>
          </p:cNvSpPr>
          <p:nvPr>
            <p:ph type="sldNum" sz="quarter" idx="12"/>
          </p:nvPr>
        </p:nvSpPr>
        <p:spPr>
          <a:xfrm>
            <a:off x="6457950" y="6356350"/>
            <a:ext cx="2057400" cy="365125"/>
          </a:xfrm>
        </p:spPr>
        <p:txBody>
          <a:bodyPr>
            <a:normAutofit/>
          </a:bodyPr>
          <a:lstStyle/>
          <a:p>
            <a:pPr>
              <a:spcAft>
                <a:spcPts val="600"/>
              </a:spcAft>
            </a:pPr>
            <a:fld id="{5DFF13A9-1037-4D5A-A349-B944681F0EB5}" type="slidenum">
              <a:rPr lang="en-US" smtClean="0"/>
              <a:pPr>
                <a:spcAft>
                  <a:spcPts val="600"/>
                </a:spcAft>
              </a:pPr>
              <a:t>5</a:t>
            </a:fld>
            <a:endParaRPr lang="en-US" dirty="0"/>
          </a:p>
        </p:txBody>
      </p:sp>
    </p:spTree>
    <p:extLst>
      <p:ext uri="{BB962C8B-B14F-4D97-AF65-F5344CB8AC3E}">
        <p14:creationId xmlns:p14="http://schemas.microsoft.com/office/powerpoint/2010/main" val="1427830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17AB3D3-3C9C-4DED-809A-78734805B8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5743" y="608573"/>
            <a:ext cx="8061778" cy="781699"/>
          </a:xfrm>
        </p:spPr>
        <p:txBody>
          <a:bodyPr vert="horz" lIns="91440" tIns="45720" rIns="91440" bIns="45720" rtlCol="0" anchor="b">
            <a:normAutofit/>
          </a:bodyPr>
          <a:lstStyle/>
          <a:p>
            <a:pPr>
              <a:lnSpc>
                <a:spcPct val="90000"/>
              </a:lnSpc>
            </a:pPr>
            <a:r>
              <a:rPr lang="en-US" sz="3600" dirty="0">
                <a:latin typeface="+mj-lt"/>
                <a:cs typeface="+mj-cs"/>
              </a:rPr>
              <a:t>Integrated Preparedness Overview</a:t>
            </a:r>
          </a:p>
        </p:txBody>
      </p:sp>
      <p:sp>
        <p:nvSpPr>
          <p:cNvPr id="13" name="Rectangle 12">
            <a:extLst>
              <a:ext uri="{FF2B5EF4-FFF2-40B4-BE49-F238E27FC236}">
                <a16:creationId xmlns:a16="http://schemas.microsoft.com/office/drawing/2014/main" id="{3A9A4357-BD1D-4622-A4FE-766E6AB8DE8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1998845"/>
            <a:ext cx="859094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8537521"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595246" y="2286000"/>
            <a:ext cx="4433954" cy="3639450"/>
          </a:xfrm>
        </p:spPr>
        <p:txBody>
          <a:bodyPr vert="horz" lIns="91440" tIns="45720" rIns="91440" bIns="45720" rtlCol="0" anchor="ctr">
            <a:noAutofit/>
          </a:bodyPr>
          <a:lstStyle/>
          <a:p>
            <a:pPr marL="0" indent="-228600">
              <a:lnSpc>
                <a:spcPct val="90000"/>
              </a:lnSpc>
              <a:spcAft>
                <a:spcPts val="1200"/>
              </a:spcAft>
              <a:buFont typeface="Arial" panose="020B0604020202020204" pitchFamily="34" charset="0"/>
              <a:buChar char="•"/>
            </a:pPr>
            <a:r>
              <a:rPr lang="en-US" sz="2000" dirty="0">
                <a:solidFill>
                  <a:schemeClr val="bg2">
                    <a:lumMod val="10000"/>
                  </a:schemeClr>
                </a:solidFill>
                <a:cs typeface="+mn-cs"/>
              </a:rPr>
              <a:t>The purpose of the Integrated Preparedness Plan (IPP) is to document overall preparedness priorities and activities for  </a:t>
            </a:r>
            <a:r>
              <a:rPr lang="en-US" sz="2000" dirty="0">
                <a:solidFill>
                  <a:schemeClr val="bg2">
                    <a:lumMod val="10000"/>
                  </a:schemeClr>
                </a:solidFill>
                <a:highlight>
                  <a:srgbClr val="FFFF00"/>
                </a:highlight>
                <a:cs typeface="+mn-cs"/>
              </a:rPr>
              <a:t>[jurisdiction/organization].</a:t>
            </a:r>
          </a:p>
          <a:p>
            <a:pPr marL="0" indent="-228600">
              <a:lnSpc>
                <a:spcPct val="90000"/>
              </a:lnSpc>
              <a:spcAft>
                <a:spcPts val="1200"/>
              </a:spcAft>
              <a:buFont typeface="Arial" panose="020B0604020202020204" pitchFamily="34" charset="0"/>
              <a:buChar char="•"/>
            </a:pPr>
            <a:r>
              <a:rPr lang="en-US" sz="2000" dirty="0">
                <a:solidFill>
                  <a:schemeClr val="bg2">
                    <a:lumMod val="10000"/>
                  </a:schemeClr>
                </a:solidFill>
                <a:cs typeface="+mn-cs"/>
              </a:rPr>
              <a:t>Incorporating all elements of the Integrated Preparedness Cycle allows for maximum efficiency of resources, time, and funding. </a:t>
            </a:r>
          </a:p>
          <a:p>
            <a:pPr marL="0" indent="-228600">
              <a:lnSpc>
                <a:spcPct val="90000"/>
              </a:lnSpc>
              <a:spcAft>
                <a:spcPts val="1200"/>
              </a:spcAft>
              <a:buFont typeface="Arial" panose="020B0604020202020204" pitchFamily="34" charset="0"/>
              <a:buChar char="•"/>
            </a:pPr>
            <a:r>
              <a:rPr lang="en-US" sz="2000" dirty="0">
                <a:solidFill>
                  <a:schemeClr val="bg2">
                    <a:lumMod val="10000"/>
                  </a:schemeClr>
                </a:solidFill>
                <a:cs typeface="+mn-cs"/>
              </a:rPr>
              <a:t>This works towards improving  </a:t>
            </a:r>
            <a:r>
              <a:rPr lang="en-US" sz="2000" dirty="0">
                <a:solidFill>
                  <a:schemeClr val="bg2">
                    <a:lumMod val="10000"/>
                  </a:schemeClr>
                </a:solidFill>
                <a:highlight>
                  <a:srgbClr val="FFFF00"/>
                </a:highlight>
                <a:cs typeface="+mn-cs"/>
              </a:rPr>
              <a:t>[jurisdiction/organization] </a:t>
            </a:r>
            <a:r>
              <a:rPr lang="en-US" sz="2000" dirty="0">
                <a:solidFill>
                  <a:schemeClr val="bg2">
                    <a:lumMod val="10000"/>
                  </a:schemeClr>
                </a:solidFill>
                <a:cs typeface="+mn-cs"/>
              </a:rPr>
              <a:t>capabilities. </a:t>
            </a:r>
          </a:p>
        </p:txBody>
      </p:sp>
      <p:pic>
        <p:nvPicPr>
          <p:cNvPr id="6" name="Picture 5" descr="Integrated preparedness cycle includes the following elements:  plan, organize/equip, train, exercise, and evaluate/improve, all geared toward specific threats, hazards, and risks and priority level. ">
            <a:extLst>
              <a:ext uri="{FF2B5EF4-FFF2-40B4-BE49-F238E27FC236}">
                <a16:creationId xmlns:a16="http://schemas.microsoft.com/office/drawing/2014/main" id="{50F4B026-8F7F-41B2-A240-2FC5D85FC03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4309" t="-3383" r="313" b="-5232"/>
          <a:stretch/>
        </p:blipFill>
        <p:spPr>
          <a:xfrm>
            <a:off x="5029200" y="2440097"/>
            <a:ext cx="3362920" cy="3503503"/>
          </a:xfrm>
          <a:prstGeom prst="rect">
            <a:avLst/>
          </a:prstGeom>
        </p:spPr>
      </p:pic>
      <p:sp>
        <p:nvSpPr>
          <p:cNvPr id="17" name="Rectangle 16">
            <a:extLst>
              <a:ext uri="{FF2B5EF4-FFF2-40B4-BE49-F238E27FC236}">
                <a16:creationId xmlns:a16="http://schemas.microsoft.com/office/drawing/2014/main" id="{E6995CE5-F890-4ABA-82A2-26507CE8D2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323318" y="2332075"/>
            <a:ext cx="781700" cy="1142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bject 28">
            <a:extLst>
              <a:ext uri="{FF2B5EF4-FFF2-40B4-BE49-F238E27FC236}">
                <a16:creationId xmlns:a16="http://schemas.microsoft.com/office/drawing/2014/main" id="{D44DACA5-87DB-4436-A5E8-ECD0F68E0474}"/>
              </a:ext>
              <a:ext uri="{C183D7F6-B498-43B3-948B-1728B52AA6E4}">
                <adec:decorative xmlns:adec="http://schemas.microsoft.com/office/drawing/2017/decorative" xmlns="" val="1"/>
              </a:ext>
            </a:extLst>
          </p:cNvPr>
          <p:cNvSpPr/>
          <p:nvPr/>
        </p:nvSpPr>
        <p:spPr>
          <a:xfrm>
            <a:off x="381000" y="5924460"/>
            <a:ext cx="1514445" cy="760229"/>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38" name="object 37">
            <a:extLst>
              <a:ext uri="{FF2B5EF4-FFF2-40B4-BE49-F238E27FC236}">
                <a16:creationId xmlns:a16="http://schemas.microsoft.com/office/drawing/2014/main" id="{117DCEE3-668B-4441-93C3-E302699E994F}"/>
              </a:ext>
            </a:extLst>
          </p:cNvPr>
          <p:cNvSpPr txBox="1">
            <a:spLocks/>
          </p:cNvSpPr>
          <p:nvPr/>
        </p:nvSpPr>
        <p:spPr>
          <a:xfrm>
            <a:off x="556237" y="6178665"/>
            <a:ext cx="1307669" cy="251736"/>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sp>
        <p:nvSpPr>
          <p:cNvPr id="4" name="Slide Number Placeholder 3"/>
          <p:cNvSpPr>
            <a:spLocks noGrp="1"/>
          </p:cNvSpPr>
          <p:nvPr>
            <p:ph type="sldNum" sz="quarter" idx="12"/>
          </p:nvPr>
        </p:nvSpPr>
        <p:spPr>
          <a:xfrm>
            <a:off x="6457950" y="6492240"/>
            <a:ext cx="2057400" cy="365125"/>
          </a:xfrm>
        </p:spPr>
        <p:txBody>
          <a:bodyPr vert="horz" lIns="91440" tIns="45720" rIns="91440" bIns="45720" rtlCol="0" anchor="ctr">
            <a:normAutofit/>
          </a:bodyPr>
          <a:lstStyle/>
          <a:p>
            <a:pPr>
              <a:spcAft>
                <a:spcPts val="600"/>
              </a:spcAft>
              <a:defRPr/>
            </a:pPr>
            <a:fld id="{5DFF13A9-1037-4D5A-A349-B944681F0EB5}" type="slidenum">
              <a:rPr lang="en-US"/>
              <a:pPr>
                <a:spcAft>
                  <a:spcPts val="600"/>
                </a:spcAft>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87480"/>
            <a:ext cx="6732235" cy="994172"/>
          </a:xfrm>
        </p:spPr>
        <p:txBody>
          <a:bodyPr>
            <a:noAutofit/>
          </a:bodyPr>
          <a:lstStyle/>
          <a:p>
            <a:pPr>
              <a:lnSpc>
                <a:spcPct val="90000"/>
              </a:lnSpc>
            </a:pPr>
            <a:r>
              <a:rPr lang="en-US" sz="3600" dirty="0">
                <a:latin typeface="+mj-lt"/>
              </a:rPr>
              <a:t>Integrated Preparedness Overview</a:t>
            </a:r>
          </a:p>
        </p:txBody>
      </p:sp>
      <p:sp>
        <p:nvSpPr>
          <p:cNvPr id="4" name="Content Placeholder 3"/>
          <p:cNvSpPr>
            <a:spLocks noGrp="1"/>
          </p:cNvSpPr>
          <p:nvPr>
            <p:ph idx="1"/>
          </p:nvPr>
        </p:nvSpPr>
        <p:spPr>
          <a:xfrm>
            <a:off x="566412" y="1447800"/>
            <a:ext cx="5577668" cy="3788227"/>
          </a:xfrm>
        </p:spPr>
        <p:txBody>
          <a:bodyPr anchor="ctr">
            <a:normAutofit/>
          </a:bodyPr>
          <a:lstStyle/>
          <a:p>
            <a:pPr marL="0" indent="0">
              <a:buNone/>
            </a:pPr>
            <a:r>
              <a:rPr lang="en-US" dirty="0"/>
              <a:t>Utilizing the Integrated Preparedness Cycle when developing the Integrated Preparedness Plan, provides a </a:t>
            </a:r>
            <a:r>
              <a:rPr lang="en-US" dirty="0">
                <a:highlight>
                  <a:srgbClr val="FFFF00"/>
                </a:highlight>
              </a:rPr>
              <a:t>jurisdiction/organization </a:t>
            </a:r>
            <a:r>
              <a:rPr lang="en-US" dirty="0"/>
              <a:t>a continuous and reliable approach for examining the progress of improvement toward the ability to prepare for, respond to, recover from, and mitigate the threats, hazards, and risks most relevant to the </a:t>
            </a:r>
            <a:r>
              <a:rPr lang="en-US" dirty="0">
                <a:highlight>
                  <a:srgbClr val="FFFF00"/>
                </a:highlight>
              </a:rPr>
              <a:t>jurisdiction/organization.</a:t>
            </a:r>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Graphic 7" descr="Arrow circle">
            <a:extLst>
              <a:ext uri="{FF2B5EF4-FFF2-40B4-BE49-F238E27FC236}">
                <a16:creationId xmlns:a16="http://schemas.microsoft.com/office/drawing/2014/main" id="{DE83F7F8-D928-4D64-A41C-1B9398E90AE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553200" y="2814964"/>
            <a:ext cx="1223636" cy="1223636"/>
          </a:xfrm>
          <a:prstGeom prst="rect">
            <a:avLst/>
          </a:prstGeom>
        </p:spPr>
      </p:pic>
      <p:sp>
        <p:nvSpPr>
          <p:cNvPr id="3" name="Slide Number Placeholder 2"/>
          <p:cNvSpPr>
            <a:spLocks noGrp="1"/>
          </p:cNvSpPr>
          <p:nvPr>
            <p:ph type="sldNum" sz="quarter" idx="12"/>
          </p:nvPr>
        </p:nvSpPr>
        <p:spPr>
          <a:xfrm>
            <a:off x="7576075" y="6415760"/>
            <a:ext cx="759278" cy="273844"/>
          </a:xfrm>
        </p:spPr>
        <p:txBody>
          <a:bodyPr>
            <a:normAutofit/>
          </a:bodyPr>
          <a:lstStyle/>
          <a:p>
            <a:pPr>
              <a:spcAft>
                <a:spcPts val="600"/>
              </a:spcAft>
            </a:pPr>
            <a:fld id="{5DFF13A9-1037-4D5A-A349-B944681F0EB5}" type="slidenum">
              <a:rPr lang="en-US" sz="920">
                <a:solidFill>
                  <a:srgbClr val="FFFFFF"/>
                </a:solidFill>
              </a:rPr>
              <a:pPr>
                <a:spcAft>
                  <a:spcPts val="600"/>
                </a:spcAft>
              </a:pPr>
              <a:t>7</a:t>
            </a:fld>
            <a:endParaRPr lang="en-US" sz="920">
              <a:solidFill>
                <a:srgbClr val="FFFFFF"/>
              </a:solidFill>
            </a:endParaRPr>
          </a:p>
        </p:txBody>
      </p:sp>
    </p:spTree>
    <p:extLst>
      <p:ext uri="{BB962C8B-B14F-4D97-AF65-F5344CB8AC3E}">
        <p14:creationId xmlns:p14="http://schemas.microsoft.com/office/powerpoint/2010/main" val="4091208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normAutofit/>
          </a:bodyPr>
          <a:lstStyle/>
          <a:p>
            <a:r>
              <a:rPr lang="en-US" sz="3600" dirty="0">
                <a:latin typeface="+mj-lt"/>
              </a:rPr>
              <a:t>IPPW Purpose</a:t>
            </a:r>
          </a:p>
        </p:txBody>
      </p:sp>
      <p:sp>
        <p:nvSpPr>
          <p:cNvPr id="3" name="Content Placeholder 2"/>
          <p:cNvSpPr>
            <a:spLocks noGrp="1"/>
          </p:cNvSpPr>
          <p:nvPr>
            <p:ph idx="1"/>
          </p:nvPr>
        </p:nvSpPr>
        <p:spPr>
          <a:xfrm>
            <a:off x="457200" y="1600201"/>
            <a:ext cx="8295763" cy="1828800"/>
          </a:xfrm>
        </p:spPr>
        <p:txBody>
          <a:bodyPr/>
          <a:lstStyle/>
          <a:p>
            <a:pPr marL="0" indent="0">
              <a:buNone/>
            </a:pPr>
            <a:r>
              <a:rPr lang="en-US" dirty="0"/>
              <a:t>The purpose of the IPPW is to consider the range of preparedness activities within the Integrated Preparedness Cycle, and along with the guidance provided by senior leaders, identify and set preparedness priorities, and schedule preparedness activities for the multi-year Integrated Preparedness Plan.</a:t>
            </a:r>
          </a:p>
        </p:txBody>
      </p:sp>
      <p:pic>
        <p:nvPicPr>
          <p:cNvPr id="7" name="Picture 6" descr="Sequence of TEPW tasks: Identify Preparedness Priority Factors, Establish Preparedness Priorities, Develop a Multi-Year Schedule, and Establish Program Reporting">
            <a:extLst>
              <a:ext uri="{FF2B5EF4-FFF2-40B4-BE49-F238E27FC236}">
                <a16:creationId xmlns:a16="http://schemas.microsoft.com/office/drawing/2014/main" id="{1331FBCE-613F-489A-98D7-EE57D7A43A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2678" y="3428922"/>
            <a:ext cx="8229600" cy="1812688"/>
          </a:xfrm>
          <a:prstGeom prst="rect">
            <a:avLst/>
          </a:prstGeom>
        </p:spPr>
      </p:pic>
      <p:sp>
        <p:nvSpPr>
          <p:cNvPr id="5" name="Slide Number Placeholder 4"/>
          <p:cNvSpPr>
            <a:spLocks noGrp="1"/>
          </p:cNvSpPr>
          <p:nvPr>
            <p:ph type="sldNum" sz="quarter" idx="12"/>
          </p:nvPr>
        </p:nvSpPr>
        <p:spPr/>
        <p:txBody>
          <a:bodyPr/>
          <a:lstStyle/>
          <a:p>
            <a:fld id="{5DFF13A9-1037-4D5A-A349-B944681F0EB5}"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87480"/>
            <a:ext cx="6732235" cy="994172"/>
          </a:xfrm>
        </p:spPr>
        <p:txBody>
          <a:bodyPr>
            <a:noAutofit/>
          </a:bodyPr>
          <a:lstStyle/>
          <a:p>
            <a:pPr>
              <a:lnSpc>
                <a:spcPct val="90000"/>
              </a:lnSpc>
            </a:pPr>
            <a:r>
              <a:rPr lang="en-US" sz="3600" dirty="0">
                <a:latin typeface="+mj-lt"/>
              </a:rPr>
              <a:t>Review of Prior Integrated Preparedness Plan (IPP)</a:t>
            </a:r>
          </a:p>
        </p:txBody>
      </p:sp>
      <p:sp>
        <p:nvSpPr>
          <p:cNvPr id="4" name="Content Placeholder 3"/>
          <p:cNvSpPr>
            <a:spLocks noGrp="1"/>
          </p:cNvSpPr>
          <p:nvPr>
            <p:ph idx="1"/>
          </p:nvPr>
        </p:nvSpPr>
        <p:spPr>
          <a:xfrm>
            <a:off x="595430" y="1447800"/>
            <a:ext cx="5577668" cy="3788227"/>
          </a:xfrm>
        </p:spPr>
        <p:txBody>
          <a:bodyPr anchor="ctr">
            <a:noAutofit/>
          </a:bodyPr>
          <a:lstStyle/>
          <a:p>
            <a:pPr>
              <a:lnSpc>
                <a:spcPct val="90000"/>
              </a:lnSpc>
            </a:pPr>
            <a:r>
              <a:rPr lang="en-US" sz="2000" dirty="0">
                <a:highlight>
                  <a:srgbClr val="FFFF00"/>
                </a:highlight>
              </a:rPr>
              <a:t>[Insert highlights from the previous multi-year IPP and an update on the progress toward the preparedness priorities and the multi-year schedule]</a:t>
            </a:r>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Graphic 7" descr="Key">
            <a:extLst>
              <a:ext uri="{FF2B5EF4-FFF2-40B4-BE49-F238E27FC236}">
                <a16:creationId xmlns:a16="http://schemas.microsoft.com/office/drawing/2014/main" id="{DE83F7F8-D928-4D64-A41C-1B9398E90AE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624964" y="2865141"/>
            <a:ext cx="1143455" cy="1143455"/>
          </a:xfrm>
          <a:prstGeom prst="rect">
            <a:avLst/>
          </a:prstGeom>
        </p:spPr>
      </p:pic>
      <p:sp>
        <p:nvSpPr>
          <p:cNvPr id="3" name="Slide Number Placeholder 2"/>
          <p:cNvSpPr>
            <a:spLocks noGrp="1"/>
          </p:cNvSpPr>
          <p:nvPr>
            <p:ph type="sldNum" sz="quarter" idx="12"/>
          </p:nvPr>
        </p:nvSpPr>
        <p:spPr>
          <a:xfrm>
            <a:off x="7576075" y="6415760"/>
            <a:ext cx="759278" cy="273844"/>
          </a:xfrm>
        </p:spPr>
        <p:txBody>
          <a:bodyPr>
            <a:normAutofit/>
          </a:bodyPr>
          <a:lstStyle/>
          <a:p>
            <a:pPr>
              <a:spcAft>
                <a:spcPts val="600"/>
              </a:spcAft>
            </a:pPr>
            <a:fld id="{5DFF13A9-1037-4D5A-A349-B944681F0EB5}" type="slidenum">
              <a:rPr lang="en-US" sz="920">
                <a:solidFill>
                  <a:srgbClr val="FFFFFF"/>
                </a:solidFill>
              </a:rPr>
              <a:pPr>
                <a:spcAft>
                  <a:spcPts val="600"/>
                </a:spcAft>
              </a:pPr>
              <a:t>9</a:t>
            </a:fld>
            <a:endParaRPr lang="en-US" sz="920">
              <a:solidFill>
                <a:srgbClr val="FFFFFF"/>
              </a:solidFill>
            </a:endParaRPr>
          </a:p>
        </p:txBody>
      </p:sp>
    </p:spTree>
  </p:cSld>
  <p:clrMapOvr>
    <a:masterClrMapping/>
  </p:clrMapOvr>
</p:sld>
</file>

<file path=ppt/theme/theme1.xml><?xml version="1.0" encoding="utf-8"?>
<a:theme xmlns:a="http://schemas.openxmlformats.org/drawingml/2006/main" name="1_Office Theme">
  <a:themeElements>
    <a:clrScheme name="FEMA">
      <a:dk1>
        <a:srgbClr val="005288"/>
      </a:dk1>
      <a:lt1>
        <a:srgbClr val="FFFFFF"/>
      </a:lt1>
      <a:dk2>
        <a:srgbClr val="005288"/>
      </a:dk2>
      <a:lt2>
        <a:srgbClr val="E7E6E6"/>
      </a:lt2>
      <a:accent1>
        <a:srgbClr val="005288"/>
      </a:accent1>
      <a:accent2>
        <a:srgbClr val="005288"/>
      </a:accent2>
      <a:accent3>
        <a:srgbClr val="005288"/>
      </a:accent3>
      <a:accent4>
        <a:srgbClr val="005288"/>
      </a:accent4>
      <a:accent5>
        <a:srgbClr val="005288"/>
      </a:accent5>
      <a:accent6>
        <a:srgbClr val="005288"/>
      </a:accent6>
      <a:hlink>
        <a:srgbClr val="005288"/>
      </a:hlink>
      <a:folHlink>
        <a:srgbClr val="005288"/>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1917</Words>
  <Application>Microsoft Office PowerPoint</Application>
  <PresentationFormat>On-screen Show (4:3)</PresentationFormat>
  <Paragraphs>313</Paragraphs>
  <Slides>35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Franklin Gothic Book</vt:lpstr>
      <vt:lpstr>Franklin Gothic Medium</vt:lpstr>
      <vt:lpstr>Times New Roman</vt:lpstr>
      <vt:lpstr>Wingdings</vt:lpstr>
      <vt:lpstr>1_Office Theme</vt:lpstr>
      <vt:lpstr>Directions for this Template</vt:lpstr>
      <vt:lpstr>Integrated Preparedness Planning Workshop (IPPW)</vt:lpstr>
      <vt:lpstr>Welcome and Introductions</vt:lpstr>
      <vt:lpstr>Agenda</vt:lpstr>
      <vt:lpstr>Attendee Expectations</vt:lpstr>
      <vt:lpstr>Integrated Preparedness Overview</vt:lpstr>
      <vt:lpstr>Integrated Preparedness Overview</vt:lpstr>
      <vt:lpstr>IPPW Purpose</vt:lpstr>
      <vt:lpstr>Review of Prior Integrated Preparedness Plan (IPP)</vt:lpstr>
      <vt:lpstr>Workshop Activities (1/2)</vt:lpstr>
      <vt:lpstr>Workshop Activities (2/2)</vt:lpstr>
      <vt:lpstr>Identify Preparedness Priority Factors</vt:lpstr>
      <vt:lpstr>Activity Overview</vt:lpstr>
      <vt:lpstr>Identify Threats, Hazards, and Risks</vt:lpstr>
      <vt:lpstr>Identify Areas for Improvement and Capabilities Assessments</vt:lpstr>
      <vt:lpstr>Identify External Sources and Requirements</vt:lpstr>
      <vt:lpstr>Identify Accreditation Standards and Regulations</vt:lpstr>
      <vt:lpstr>Establish Preparedness Priorities</vt:lpstr>
      <vt:lpstr>Establish Exercise Program Priorities</vt:lpstr>
      <vt:lpstr>Develop a Multi-Year Schedule</vt:lpstr>
      <vt:lpstr>Activity Overview</vt:lpstr>
      <vt:lpstr>Identify Planning Elements</vt:lpstr>
      <vt:lpstr>Identify Organizational Structure Elements</vt:lpstr>
      <vt:lpstr>Identify Equipment Elements</vt:lpstr>
      <vt:lpstr>Identify Potential Training</vt:lpstr>
      <vt:lpstr>Identify Potential Exercises</vt:lpstr>
      <vt:lpstr>Update/Build the Multi-Year Schedule</vt:lpstr>
      <vt:lpstr>Integrated Preparedness Schedule</vt:lpstr>
      <vt:lpstr>Integrated Preparedness Schedule</vt:lpstr>
      <vt:lpstr>Integrated Preparedness Schedule</vt:lpstr>
      <vt:lpstr>Establish Program Reporting</vt:lpstr>
      <vt:lpstr>Establish Program Reporting </vt:lpstr>
      <vt:lpstr>Review</vt:lpstr>
      <vt:lpstr>Next Steps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Preparedness Planning Workshop (IPPW) [TEMPLATE]</dc:title>
  <dc:subject>Integrated Preparedness Planning</dc:subject>
  <dc:creator>DHS FEMA</dc:creator>
  <cp:keywords>FEMA; Template; TEPW; Training; Preparedness; Priority; Schedule; Reporting; Review</cp:keywords>
  <cp:lastModifiedBy>Phillips, Jason</cp:lastModifiedBy>
  <cp:revision>58</cp:revision>
  <dcterms:created xsi:type="dcterms:W3CDTF">2020-08-13T18:19:17Z</dcterms:created>
  <dcterms:modified xsi:type="dcterms:W3CDTF">2023-02-03T13:23:20Z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